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8" r:id="rId2"/>
    <p:sldId id="292" r:id="rId3"/>
    <p:sldId id="291" r:id="rId4"/>
    <p:sldId id="289" r:id="rId5"/>
    <p:sldId id="29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070">
          <p15:clr>
            <a:srgbClr val="A4A3A4"/>
          </p15:clr>
        </p15:guide>
        <p15:guide id="4" pos="3750">
          <p15:clr>
            <a:srgbClr val="A4A3A4"/>
          </p15:clr>
        </p15:guide>
        <p15:guide id="5" orient="horz" pos="2161">
          <p15:clr>
            <a:srgbClr val="A4A3A4"/>
          </p15:clr>
        </p15:guide>
        <p15:guide id="6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59"/>
    <a:srgbClr val="D86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>
      <p:cViewPr varScale="1">
        <p:scale>
          <a:sx n="57" d="100"/>
          <a:sy n="57" d="100"/>
        </p:scale>
        <p:origin x="-472" y="-96"/>
      </p:cViewPr>
      <p:guideLst>
        <p:guide orient="horz" pos="2160"/>
        <p:guide orient="horz" pos="2070"/>
        <p:guide orient="horz" pos="2161"/>
        <p:guide pos="3840"/>
        <p:guide pos="3750"/>
        <p:guide pos="3795"/>
      </p:guideLst>
    </p:cSldViewPr>
  </p:slideViewPr>
  <p:outlineViewPr>
    <p:cViewPr>
      <p:scale>
        <a:sx n="33" d="100"/>
        <a:sy n="33" d="100"/>
      </p:scale>
      <p:origin x="0" y="125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D4A49-A3EC-C845-B5D6-E768950B297C}" type="datetimeFigureOut">
              <a:rPr lang="de-DE" smtClean="0"/>
              <a:t>30.10.16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B8514-D669-9E4B-8E1C-5BB9C87801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1675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3D7FC-7B21-484C-BBAE-6E0A7645B32C}" type="datetimeFigureOut">
              <a:rPr lang="de-DE" smtClean="0"/>
              <a:t>30.10.16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27D75-14DC-46A1-BBAF-F8790B3475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719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16DA-74A0-0543-BDAE-141362EF5ED0}" type="datetime1">
              <a:rPr lang="de-DE" smtClean="0"/>
              <a:t>30.10.16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H.-J. Engels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31B8-DA46-43CA-ABF6-201578D5A16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  <a:prstGeom prst="rect">
            <a:avLst/>
          </a:prstGeom>
        </p:spPr>
        <p:txBody>
          <a:bodyPr/>
          <a:lstStyle>
            <a:lvl1pPr algn="ctr">
              <a:defRPr sz="3600" b="1" u="sng" baseline="0">
                <a:solidFill>
                  <a:srgbClr val="00295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838200" y="1160114"/>
            <a:ext cx="5181600" cy="50168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160114"/>
            <a:ext cx="5181600" cy="50168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Datumsplatzhalter 4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AB73E8-AF40-420F-BC9F-CDE437B60E56}" type="datetimeFigureOut">
              <a:rPr lang="de-DE" smtClean="0"/>
              <a:pPr/>
              <a:t>30.10.16</a:t>
            </a:fld>
            <a:endParaRPr lang="de-DE"/>
          </a:p>
        </p:txBody>
      </p:sp>
      <p:sp>
        <p:nvSpPr>
          <p:cNvPr id="11" name="Foliennummernplatzhalter 6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1D675C-3C1B-4A65-81E3-E393A03F11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397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4FCE-5753-B641-A75C-11967E94832E}" type="datetime1">
              <a:rPr lang="de-DE" smtClean="0"/>
              <a:t>30.10.16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H.-J. Engels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31B8-DA46-43CA-ABF6-201578D5A16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  <a:prstGeom prst="rect">
            <a:avLst/>
          </a:prstGeom>
        </p:spPr>
        <p:txBody>
          <a:bodyPr/>
          <a:lstStyle>
            <a:lvl1pPr algn="ctr">
              <a:defRPr sz="3600" b="1" u="sng" baseline="0">
                <a:solidFill>
                  <a:srgbClr val="00295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07368" y="1160115"/>
            <a:ext cx="2736304" cy="3565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3331984" y="1177302"/>
            <a:ext cx="2788464" cy="3547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Datumsplatzhalter 4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AB73E8-AF40-420F-BC9F-CDE437B60E56}" type="datetimeFigureOut">
              <a:rPr lang="de-DE" smtClean="0"/>
              <a:pPr/>
              <a:t>30.10.16</a:t>
            </a:fld>
            <a:endParaRPr lang="de-DE"/>
          </a:p>
        </p:txBody>
      </p:sp>
      <p:sp>
        <p:nvSpPr>
          <p:cNvPr id="11" name="Foliennummernplatzhalter 6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1D675C-3C1B-4A65-81E3-E393A03F117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308760" y="1160114"/>
            <a:ext cx="2787650" cy="3565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>
          <a:xfrm>
            <a:off x="9208154" y="1142826"/>
            <a:ext cx="2736850" cy="35823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5"/>
          </p:nvPr>
        </p:nvSpPr>
        <p:spPr>
          <a:xfrm>
            <a:off x="407988" y="5157788"/>
            <a:ext cx="11536362" cy="792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456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24" y="5603838"/>
            <a:ext cx="2551815" cy="119646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959"/>
                </a:solidFill>
              </a:defRPr>
            </a:lvl1pPr>
          </a:lstStyle>
          <a:p>
            <a:fld id="{E594E42C-E972-2E45-A59B-A9881E729DC1}" type="datetime1">
              <a:rPr lang="de-DE" smtClean="0"/>
              <a:t>30.10.16</a:t>
            </a:fld>
            <a:r>
              <a:rPr lang="de-DE" smtClean="0"/>
              <a:t>, Dr. H.-J. Engels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830204" y="6390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59"/>
                </a:solidFill>
              </a:defRPr>
            </a:lvl1pPr>
          </a:lstStyle>
          <a:p>
            <a:r>
              <a:rPr lang="de-DE" smtClean="0"/>
              <a:t>Dr. H.-J. Engels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621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331B8-DA46-43CA-ABF6-201578D5A16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5509592" y="63150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6331B8-DA46-43CA-ABF6-201578D5A16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Rectangle 50"/>
          <p:cNvSpPr>
            <a:spLocks noChangeArrowheads="1"/>
          </p:cNvSpPr>
          <p:nvPr userDrawn="1"/>
        </p:nvSpPr>
        <p:spPr bwMode="auto">
          <a:xfrm>
            <a:off x="0" y="0"/>
            <a:ext cx="273050" cy="22764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4" name="Rectangle 51"/>
          <p:cNvSpPr>
            <a:spLocks noChangeArrowheads="1"/>
          </p:cNvSpPr>
          <p:nvPr userDrawn="1"/>
        </p:nvSpPr>
        <p:spPr bwMode="auto">
          <a:xfrm>
            <a:off x="0" y="2276475"/>
            <a:ext cx="273050" cy="2520950"/>
          </a:xfrm>
          <a:prstGeom prst="rect">
            <a:avLst/>
          </a:prstGeom>
          <a:solidFill>
            <a:srgbClr val="00246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5" name="Rectangle 52"/>
          <p:cNvSpPr>
            <a:spLocks noChangeArrowheads="1"/>
          </p:cNvSpPr>
          <p:nvPr userDrawn="1"/>
        </p:nvSpPr>
        <p:spPr bwMode="auto">
          <a:xfrm>
            <a:off x="0" y="4797425"/>
            <a:ext cx="273050" cy="20605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57552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14400" y="339093"/>
            <a:ext cx="10515600" cy="615603"/>
          </a:xfrm>
        </p:spPr>
        <p:txBody>
          <a:bodyPr/>
          <a:lstStyle/>
          <a:p>
            <a:r>
              <a:rPr lang="de-DE" dirty="0" smtClean="0"/>
              <a:t>Der Fit-in-Kurs nur für Mädchen!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7608168" y="6237312"/>
            <a:ext cx="2874308" cy="467274"/>
          </a:xfrm>
        </p:spPr>
        <p:txBody>
          <a:bodyPr/>
          <a:lstStyle/>
          <a:p>
            <a:pPr algn="l"/>
            <a:r>
              <a:rPr lang="de-DE" sz="1600" dirty="0" smtClean="0"/>
              <a:t>Dr. H.-J. Engels</a:t>
            </a:r>
            <a:endParaRPr lang="de-DE" sz="1600" dirty="0"/>
          </a:p>
        </p:txBody>
      </p:sp>
      <p:grpSp>
        <p:nvGrpSpPr>
          <p:cNvPr id="18" name="Gruppierung 17"/>
          <p:cNvGrpSpPr/>
          <p:nvPr/>
        </p:nvGrpSpPr>
        <p:grpSpPr>
          <a:xfrm>
            <a:off x="407368" y="1124744"/>
            <a:ext cx="10369152" cy="2592288"/>
            <a:chOff x="407368" y="1124744"/>
            <a:chExt cx="10369152" cy="2592288"/>
          </a:xfrm>
        </p:grpSpPr>
        <p:pic>
          <p:nvPicPr>
            <p:cNvPr id="9" name="Bild 8" descr="bild tech cac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404" y="1124744"/>
              <a:ext cx="7100116" cy="2592288"/>
            </a:xfrm>
            <a:prstGeom prst="rect">
              <a:avLst/>
            </a:prstGeom>
            <a:ln>
              <a:solidFill>
                <a:srgbClr val="002959"/>
              </a:solidFill>
            </a:ln>
          </p:spPr>
        </p:pic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68" y="2132856"/>
              <a:ext cx="4736526" cy="576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</p:grpSp>
      <p:grpSp>
        <p:nvGrpSpPr>
          <p:cNvPr id="3" name="Gruppierung 2"/>
          <p:cNvGrpSpPr/>
          <p:nvPr/>
        </p:nvGrpSpPr>
        <p:grpSpPr>
          <a:xfrm>
            <a:off x="407368" y="3933056"/>
            <a:ext cx="9361328" cy="2308324"/>
            <a:chOff x="407368" y="3933056"/>
            <a:chExt cx="9361328" cy="2308324"/>
          </a:xfrm>
        </p:grpSpPr>
        <p:sp>
          <p:nvSpPr>
            <p:cNvPr id="4" name="Rechteck 3"/>
            <p:cNvSpPr/>
            <p:nvPr/>
          </p:nvSpPr>
          <p:spPr>
            <a:xfrm>
              <a:off x="407368" y="3933056"/>
              <a:ext cx="684076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400" dirty="0" smtClean="0">
                  <a:solidFill>
                    <a:srgbClr val="002959"/>
                  </a:solidFill>
                </a:rPr>
                <a:t>Der </a:t>
              </a:r>
              <a:r>
                <a:rPr lang="de-DE" sz="2400" dirty="0" err="1" smtClean="0">
                  <a:solidFill>
                    <a:srgbClr val="002959"/>
                  </a:solidFill>
                </a:rPr>
                <a:t>tech</a:t>
              </a:r>
              <a:r>
                <a:rPr lang="de-DE" sz="2400" dirty="0" smtClean="0">
                  <a:solidFill>
                    <a:srgbClr val="002959"/>
                  </a:solidFill>
                </a:rPr>
                <a:t> </a:t>
              </a:r>
              <a:r>
                <a:rPr lang="de-DE" sz="2400" dirty="0" err="1" smtClean="0">
                  <a:solidFill>
                    <a:srgbClr val="002959"/>
                  </a:solidFill>
                </a:rPr>
                <a:t>caching</a:t>
              </a:r>
              <a:r>
                <a:rPr lang="de-DE" sz="2400" dirty="0" smtClean="0">
                  <a:solidFill>
                    <a:srgbClr val="002959"/>
                  </a:solidFill>
                </a:rPr>
                <a:t> Parcours ist </a:t>
              </a:r>
              <a:r>
                <a:rPr lang="de-DE" sz="2400" b="1" i="1" u="sng" dirty="0" smtClean="0">
                  <a:solidFill>
                    <a:srgbClr val="002959"/>
                  </a:solidFill>
                </a:rPr>
                <a:t>eine Schatzsuche</a:t>
              </a:r>
              <a:r>
                <a:rPr lang="de-DE" sz="2400" dirty="0" smtClean="0">
                  <a:solidFill>
                    <a:srgbClr val="002959"/>
                  </a:solidFill>
                </a:rPr>
                <a:t> in den Bereichen:</a:t>
              </a:r>
            </a:p>
            <a:p>
              <a:pPr marL="342900" indent="-342900">
                <a:buFont typeface="Arial"/>
                <a:buChar char="•"/>
              </a:pPr>
              <a:r>
                <a:rPr lang="de-DE" sz="2400" dirty="0" smtClean="0">
                  <a:solidFill>
                    <a:srgbClr val="002959"/>
                  </a:solidFill>
                </a:rPr>
                <a:t>Nanotechnologie</a:t>
              </a:r>
            </a:p>
            <a:p>
              <a:pPr marL="342900" indent="-342900">
                <a:buFont typeface="Arial"/>
                <a:buChar char="•"/>
              </a:pPr>
              <a:r>
                <a:rPr lang="de-DE" sz="2400" dirty="0" smtClean="0">
                  <a:solidFill>
                    <a:srgbClr val="002959"/>
                  </a:solidFill>
                </a:rPr>
                <a:t>Erneuerbare Energien</a:t>
              </a:r>
            </a:p>
            <a:p>
              <a:pPr marL="342900" indent="-342900">
                <a:buFont typeface="Arial"/>
                <a:buChar char="•"/>
              </a:pPr>
              <a:r>
                <a:rPr lang="de-DE" sz="2400" dirty="0" smtClean="0">
                  <a:solidFill>
                    <a:srgbClr val="002959"/>
                  </a:solidFill>
                </a:rPr>
                <a:t>Mikrosystemtechnik</a:t>
              </a:r>
            </a:p>
            <a:p>
              <a:pPr marL="342900" indent="-342900">
                <a:buFont typeface="Arial"/>
                <a:buChar char="•"/>
              </a:pPr>
              <a:r>
                <a:rPr lang="de-DE" sz="2400" dirty="0" smtClean="0">
                  <a:solidFill>
                    <a:srgbClr val="002959"/>
                  </a:solidFill>
                </a:rPr>
                <a:t>Optische Technologien</a:t>
              </a:r>
              <a:endParaRPr lang="de-DE" sz="2400" dirty="0">
                <a:solidFill>
                  <a:srgbClr val="002959"/>
                </a:solidFill>
              </a:endParaRPr>
            </a:p>
          </p:txBody>
        </p:sp>
        <p:pic>
          <p:nvPicPr>
            <p:cNvPr id="2" name="Bild 1" descr="min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152" y="4077072"/>
              <a:ext cx="2304544" cy="1512168"/>
            </a:xfrm>
            <a:prstGeom prst="rect">
              <a:avLst/>
            </a:prstGeom>
            <a:ln>
              <a:solidFill>
                <a:srgbClr val="002959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399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split orient="vert"/>
      </p:transition>
    </mc:Choice>
    <mc:Fallback xmlns="">
      <p:transition xmlns:p14="http://schemas.microsoft.com/office/powerpoint/2010/main" spd="slow" advClick="0" advTm="700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14400" y="339093"/>
            <a:ext cx="10515600" cy="615603"/>
          </a:xfrm>
        </p:spPr>
        <p:txBody>
          <a:bodyPr/>
          <a:lstStyle/>
          <a:p>
            <a:r>
              <a:rPr lang="de-DE" dirty="0" smtClean="0"/>
              <a:t>Der Fit-in-Kurs nur für Mädchen!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7608168" y="6237312"/>
            <a:ext cx="2874308" cy="467274"/>
          </a:xfrm>
        </p:spPr>
        <p:txBody>
          <a:bodyPr/>
          <a:lstStyle/>
          <a:p>
            <a:pPr algn="l"/>
            <a:r>
              <a:rPr lang="de-DE" sz="1600" dirty="0" smtClean="0"/>
              <a:t>Dr. H.-J. Engels</a:t>
            </a:r>
            <a:endParaRPr lang="de-DE" sz="1600" dirty="0"/>
          </a:p>
        </p:txBody>
      </p:sp>
      <p:grpSp>
        <p:nvGrpSpPr>
          <p:cNvPr id="18" name="Gruppierung 17"/>
          <p:cNvGrpSpPr/>
          <p:nvPr/>
        </p:nvGrpSpPr>
        <p:grpSpPr>
          <a:xfrm>
            <a:off x="407368" y="1124744"/>
            <a:ext cx="10369152" cy="2592288"/>
            <a:chOff x="407368" y="1124744"/>
            <a:chExt cx="10369152" cy="2592288"/>
          </a:xfrm>
        </p:grpSpPr>
        <p:pic>
          <p:nvPicPr>
            <p:cNvPr id="9" name="Bild 8" descr="bild tech cac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404" y="1124744"/>
              <a:ext cx="7100116" cy="2592288"/>
            </a:xfrm>
            <a:prstGeom prst="rect">
              <a:avLst/>
            </a:prstGeom>
            <a:ln>
              <a:solidFill>
                <a:srgbClr val="002959"/>
              </a:solidFill>
            </a:ln>
          </p:spPr>
        </p:pic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68" y="2132856"/>
              <a:ext cx="4736526" cy="576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</p:grpSp>
      <p:grpSp>
        <p:nvGrpSpPr>
          <p:cNvPr id="5" name="Gruppierung 4"/>
          <p:cNvGrpSpPr/>
          <p:nvPr/>
        </p:nvGrpSpPr>
        <p:grpSpPr>
          <a:xfrm>
            <a:off x="407368" y="4221088"/>
            <a:ext cx="9145304" cy="1569660"/>
            <a:chOff x="407368" y="4221088"/>
            <a:chExt cx="9145304" cy="1569660"/>
          </a:xfrm>
        </p:grpSpPr>
        <p:sp>
          <p:nvSpPr>
            <p:cNvPr id="4" name="Rechteck 3"/>
            <p:cNvSpPr/>
            <p:nvPr/>
          </p:nvSpPr>
          <p:spPr>
            <a:xfrm>
              <a:off x="407368" y="4221088"/>
              <a:ext cx="684076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de-DE" sz="2400" dirty="0" smtClean="0">
                  <a:solidFill>
                    <a:srgbClr val="002959"/>
                  </a:solidFill>
                </a:rPr>
                <a:t>technische </a:t>
              </a:r>
              <a:r>
                <a:rPr lang="de-DE" sz="2400" dirty="0">
                  <a:solidFill>
                    <a:srgbClr val="002959"/>
                  </a:solidFill>
                </a:rPr>
                <a:t>Rätsel lösen und naturwissenschaftliche Phänomene begreifen</a:t>
              </a:r>
            </a:p>
            <a:p>
              <a:pPr marL="285750" indent="-285750">
                <a:buFont typeface="Arial"/>
                <a:buChar char="•"/>
              </a:pPr>
              <a:r>
                <a:rPr lang="de-DE" sz="2400" dirty="0">
                  <a:solidFill>
                    <a:srgbClr val="002959"/>
                  </a:solidFill>
                </a:rPr>
                <a:t>eigene </a:t>
              </a:r>
              <a:r>
                <a:rPr lang="de-DE" sz="2400" dirty="0" smtClean="0">
                  <a:solidFill>
                    <a:srgbClr val="002959"/>
                  </a:solidFill>
                </a:rPr>
                <a:t>Interessen </a:t>
              </a:r>
              <a:r>
                <a:rPr lang="de-DE" sz="2400" dirty="0">
                  <a:solidFill>
                    <a:srgbClr val="002959"/>
                  </a:solidFill>
                </a:rPr>
                <a:t>und Talente entdecken</a:t>
              </a:r>
            </a:p>
            <a:p>
              <a:pPr marL="285750" indent="-285750">
                <a:buFont typeface="Arial"/>
                <a:buChar char="•"/>
              </a:pPr>
              <a:r>
                <a:rPr lang="de-DE" sz="2400" dirty="0">
                  <a:solidFill>
                    <a:srgbClr val="002959"/>
                  </a:solidFill>
                </a:rPr>
                <a:t>Berufe in MINT* entdecken und </a:t>
              </a:r>
              <a:r>
                <a:rPr lang="de-DE" sz="2400" dirty="0" smtClean="0">
                  <a:solidFill>
                    <a:srgbClr val="002959"/>
                  </a:solidFill>
                </a:rPr>
                <a:t>ausprobieren</a:t>
              </a:r>
              <a:endParaRPr lang="de-DE" sz="2400" dirty="0">
                <a:solidFill>
                  <a:srgbClr val="002959"/>
                </a:solidFill>
              </a:endParaRPr>
            </a:p>
          </p:txBody>
        </p:sp>
        <p:pic>
          <p:nvPicPr>
            <p:cNvPr id="11" name="Bild 10" descr="min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128" y="4221088"/>
              <a:ext cx="2304544" cy="151216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138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xmlns:p14="http://schemas.microsoft.com/office/powerpoint/2010/main" spd="slow" advClick="0" advTm="700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14400" y="339093"/>
            <a:ext cx="10515600" cy="615603"/>
          </a:xfrm>
        </p:spPr>
        <p:txBody>
          <a:bodyPr/>
          <a:lstStyle/>
          <a:p>
            <a:r>
              <a:rPr lang="de-DE" dirty="0" smtClean="0"/>
              <a:t>Der Fit-in-Kurs nur für Mädchen!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7608168" y="6237312"/>
            <a:ext cx="2874308" cy="467274"/>
          </a:xfrm>
        </p:spPr>
        <p:txBody>
          <a:bodyPr/>
          <a:lstStyle/>
          <a:p>
            <a:pPr algn="l"/>
            <a:r>
              <a:rPr lang="de-DE" sz="1600" dirty="0" smtClean="0"/>
              <a:t>Dr. H.-J. Engels</a:t>
            </a:r>
            <a:endParaRPr lang="de-DE" sz="1600" dirty="0"/>
          </a:p>
        </p:txBody>
      </p:sp>
      <p:grpSp>
        <p:nvGrpSpPr>
          <p:cNvPr id="18" name="Gruppierung 17"/>
          <p:cNvGrpSpPr/>
          <p:nvPr/>
        </p:nvGrpSpPr>
        <p:grpSpPr>
          <a:xfrm>
            <a:off x="407368" y="1124744"/>
            <a:ext cx="10369152" cy="2592288"/>
            <a:chOff x="407368" y="1124744"/>
            <a:chExt cx="10369152" cy="2592288"/>
          </a:xfrm>
        </p:grpSpPr>
        <p:pic>
          <p:nvPicPr>
            <p:cNvPr id="9" name="Bild 8" descr="bild tech cac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404" y="1124744"/>
              <a:ext cx="7100116" cy="2592288"/>
            </a:xfrm>
            <a:prstGeom prst="rect">
              <a:avLst/>
            </a:prstGeom>
            <a:ln>
              <a:solidFill>
                <a:srgbClr val="002959"/>
              </a:solidFill>
            </a:ln>
          </p:spPr>
        </p:pic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68" y="2132856"/>
              <a:ext cx="4736526" cy="576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</p:grpSp>
      <p:grpSp>
        <p:nvGrpSpPr>
          <p:cNvPr id="2" name="Gruppierung 1"/>
          <p:cNvGrpSpPr/>
          <p:nvPr/>
        </p:nvGrpSpPr>
        <p:grpSpPr>
          <a:xfrm>
            <a:off x="407368" y="4221088"/>
            <a:ext cx="8929280" cy="1938992"/>
            <a:chOff x="407368" y="4221088"/>
            <a:chExt cx="8929280" cy="1938992"/>
          </a:xfrm>
        </p:grpSpPr>
        <p:sp>
          <p:nvSpPr>
            <p:cNvPr id="13" name="Rechteck 12"/>
            <p:cNvSpPr/>
            <p:nvPr/>
          </p:nvSpPr>
          <p:spPr>
            <a:xfrm>
              <a:off x="407368" y="4221088"/>
              <a:ext cx="684076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de-DE" sz="2400" dirty="0">
                  <a:solidFill>
                    <a:srgbClr val="002959"/>
                  </a:solidFill>
                </a:rPr>
                <a:t>Der Parcours </a:t>
              </a:r>
              <a:r>
                <a:rPr lang="de-DE" sz="2400" dirty="0" smtClean="0">
                  <a:solidFill>
                    <a:srgbClr val="002959"/>
                  </a:solidFill>
                </a:rPr>
                <a:t>wurde entwickelt </a:t>
              </a:r>
              <a:r>
                <a:rPr lang="de-DE" sz="2400" b="1" u="sng" dirty="0" smtClean="0">
                  <a:solidFill>
                    <a:srgbClr val="002959"/>
                  </a:solidFill>
                </a:rPr>
                <a:t>von Frauen </a:t>
              </a:r>
              <a:r>
                <a:rPr lang="de-DE" sz="2400" dirty="0" smtClean="0">
                  <a:solidFill>
                    <a:srgbClr val="002959"/>
                  </a:solidFill>
                </a:rPr>
                <a:t>(Forscherinnen, Dozentinnen) </a:t>
              </a:r>
              <a:r>
                <a:rPr lang="de-DE" sz="2400" b="1" u="sng" dirty="0" smtClean="0">
                  <a:solidFill>
                    <a:srgbClr val="002959"/>
                  </a:solidFill>
                </a:rPr>
                <a:t>für Schülerinnen</a:t>
              </a:r>
              <a:r>
                <a:rPr lang="de-DE" sz="2400" dirty="0" smtClean="0">
                  <a:solidFill>
                    <a:srgbClr val="002959"/>
                  </a:solidFill>
                </a:rPr>
                <a:t>.</a:t>
              </a:r>
            </a:p>
            <a:p>
              <a:pPr marL="342900" indent="-342900">
                <a:buFont typeface="Arial"/>
                <a:buChar char="•"/>
              </a:pPr>
              <a:r>
                <a:rPr lang="de-DE" sz="2400" dirty="0">
                  <a:solidFill>
                    <a:srgbClr val="002959"/>
                  </a:solidFill>
                </a:rPr>
                <a:t>Ziel des </a:t>
              </a:r>
              <a:r>
                <a:rPr lang="de-DE" sz="2400" dirty="0" err="1">
                  <a:solidFill>
                    <a:srgbClr val="002959"/>
                  </a:solidFill>
                </a:rPr>
                <a:t>tech</a:t>
              </a:r>
              <a:r>
                <a:rPr lang="de-DE" sz="2400" dirty="0">
                  <a:solidFill>
                    <a:srgbClr val="002959"/>
                  </a:solidFill>
                </a:rPr>
                <a:t> </a:t>
              </a:r>
              <a:r>
                <a:rPr lang="de-DE" sz="2400" dirty="0" err="1">
                  <a:solidFill>
                    <a:srgbClr val="002959"/>
                  </a:solidFill>
                </a:rPr>
                <a:t>caching</a:t>
              </a:r>
              <a:r>
                <a:rPr lang="de-DE" sz="2400" dirty="0">
                  <a:solidFill>
                    <a:srgbClr val="002959"/>
                  </a:solidFill>
                </a:rPr>
                <a:t> Parcours ist daher</a:t>
              </a:r>
              <a:r>
                <a:rPr lang="de-DE" sz="2400" dirty="0" smtClean="0">
                  <a:solidFill>
                    <a:srgbClr val="002959"/>
                  </a:solidFill>
                </a:rPr>
                <a:t>:</a:t>
              </a:r>
              <a:br>
                <a:rPr lang="de-DE" sz="2400" dirty="0" smtClean="0">
                  <a:solidFill>
                    <a:srgbClr val="002959"/>
                  </a:solidFill>
                </a:rPr>
              </a:br>
              <a:r>
                <a:rPr lang="de-DE" sz="2400" b="1" u="sng" dirty="0" smtClean="0">
                  <a:solidFill>
                    <a:srgbClr val="002959"/>
                  </a:solidFill>
                </a:rPr>
                <a:t>Mehr </a:t>
              </a:r>
              <a:r>
                <a:rPr lang="de-DE" sz="2400" b="1" u="sng" dirty="0">
                  <a:solidFill>
                    <a:srgbClr val="002959"/>
                  </a:solidFill>
                </a:rPr>
                <a:t>junge Frauen für MINT begeistern!</a:t>
              </a:r>
              <a:endParaRPr lang="de-DE" sz="2400" b="1" u="sng" dirty="0" smtClean="0">
                <a:solidFill>
                  <a:srgbClr val="002959"/>
                </a:solidFill>
              </a:endParaRPr>
            </a:p>
            <a:p>
              <a:pPr marL="285750" indent="-285750">
                <a:buFont typeface="Arial"/>
                <a:buChar char="•"/>
              </a:pPr>
              <a:endParaRPr lang="de-DE" sz="2400" dirty="0">
                <a:solidFill>
                  <a:srgbClr val="002959"/>
                </a:solidFill>
              </a:endParaRPr>
            </a:p>
          </p:txBody>
        </p:sp>
        <p:pic>
          <p:nvPicPr>
            <p:cNvPr id="11" name="Bild 10" descr="min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104" y="4221088"/>
              <a:ext cx="2304544" cy="151216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823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split orient="vert"/>
      </p:transition>
    </mc:Choice>
    <mc:Fallback xmlns="">
      <p:transition xmlns:p14="http://schemas.microsoft.com/office/powerpoint/2010/main" spd="slow" advClick="0" advTm="700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339093"/>
            <a:ext cx="10515600" cy="615603"/>
          </a:xfrm>
        </p:spPr>
        <p:txBody>
          <a:bodyPr/>
          <a:lstStyle/>
          <a:p>
            <a:r>
              <a:rPr lang="de-DE" dirty="0" smtClean="0"/>
              <a:t>Der Fit-in-Kurs nur für Mädchen!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79376" y="4149080"/>
            <a:ext cx="8856984" cy="223224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de-DE" sz="2400" b="1" dirty="0"/>
              <a:t>Wann</a:t>
            </a:r>
            <a:r>
              <a:rPr lang="de-DE" sz="2400" b="1" dirty="0" smtClean="0"/>
              <a:t>?</a:t>
            </a:r>
            <a:r>
              <a:rPr lang="de-DE" sz="2400" dirty="0"/>
              <a:t>	</a:t>
            </a:r>
            <a:r>
              <a:rPr lang="de-DE" sz="2400" dirty="0" smtClean="0"/>
              <a:t>Do, 01.12.2017 </a:t>
            </a:r>
          </a:p>
          <a:p>
            <a:pPr>
              <a:buFont typeface="Arial"/>
              <a:buChar char="•"/>
            </a:pPr>
            <a:r>
              <a:rPr lang="de-DE" sz="2400" b="1" dirty="0" smtClean="0"/>
              <a:t>Wo</a:t>
            </a:r>
            <a:r>
              <a:rPr lang="de-DE" sz="2400" b="1" dirty="0"/>
              <a:t>?</a:t>
            </a:r>
            <a:r>
              <a:rPr lang="de-DE" sz="2400" dirty="0"/>
              <a:t>	</a:t>
            </a:r>
            <a:r>
              <a:rPr lang="de-DE" sz="2400" dirty="0" smtClean="0"/>
              <a:t>	</a:t>
            </a:r>
            <a:r>
              <a:rPr lang="pt-BR" sz="2400" dirty="0" smtClean="0"/>
              <a:t>R107</a:t>
            </a:r>
          </a:p>
          <a:p>
            <a:pPr>
              <a:buFont typeface="Arial"/>
              <a:buChar char="•"/>
            </a:pPr>
            <a:r>
              <a:rPr lang="pt-BR" sz="2400" b="1" dirty="0" err="1" smtClean="0"/>
              <a:t>Wer</a:t>
            </a:r>
            <a:r>
              <a:rPr lang="pt-BR" sz="2400" b="1" dirty="0" smtClean="0"/>
              <a:t>?	</a:t>
            </a:r>
            <a:r>
              <a:rPr lang="pt-BR" sz="2400" dirty="0" smtClean="0"/>
              <a:t>	Vier </a:t>
            </a:r>
            <a:r>
              <a:rPr lang="pt-BR" sz="2400" dirty="0" err="1" smtClean="0"/>
              <a:t>Tutorinnen</a:t>
            </a:r>
            <a:r>
              <a:rPr lang="pt-BR" sz="2400" dirty="0" smtClean="0"/>
              <a:t> der </a:t>
            </a:r>
            <a:r>
              <a:rPr lang="pt-BR" sz="2400" b="1" i="1" dirty="0" err="1" smtClean="0"/>
              <a:t>Universität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Kaiserslautern</a:t>
            </a:r>
            <a:r>
              <a:rPr lang="pt-BR" sz="2400" dirty="0" smtClean="0"/>
              <a:t> 			</a:t>
            </a:r>
            <a:r>
              <a:rPr lang="pt-BR" sz="2400" b="1" i="1" u="sng" dirty="0" err="1" smtClean="0"/>
              <a:t>betreuen</a:t>
            </a:r>
            <a:r>
              <a:rPr lang="pt-BR" sz="2400" dirty="0" smtClean="0"/>
              <a:t> </a:t>
            </a:r>
            <a:r>
              <a:rPr lang="pt-BR" sz="2400" dirty="0" err="1" smtClean="0"/>
              <a:t>den</a:t>
            </a:r>
            <a:r>
              <a:rPr lang="pt-BR" sz="2400" dirty="0" smtClean="0"/>
              <a:t> </a:t>
            </a:r>
            <a:r>
              <a:rPr lang="pt-BR" sz="2400" dirty="0" err="1" smtClean="0"/>
              <a:t>Parcours</a:t>
            </a:r>
            <a:r>
              <a:rPr lang="pt-BR" sz="2400" dirty="0" smtClean="0"/>
              <a:t>, </a:t>
            </a:r>
            <a:r>
              <a:rPr lang="pt-BR" sz="2400" b="1" i="1" u="sng" dirty="0" err="1" smtClean="0"/>
              <a:t>leisten</a:t>
            </a:r>
            <a:r>
              <a:rPr lang="pt-BR" sz="2400" b="1" i="1" u="sng" dirty="0" smtClean="0"/>
              <a:t> </a:t>
            </a:r>
            <a:r>
              <a:rPr lang="pt-BR" sz="2400" b="1" i="1" u="sng" dirty="0" err="1" smtClean="0"/>
              <a:t>Hilfestellung</a:t>
            </a:r>
            <a:r>
              <a:rPr lang="pt-BR" sz="2400" b="1" i="1" u="sng" dirty="0" smtClean="0"/>
              <a:t> </a:t>
            </a:r>
            <a:r>
              <a:rPr lang="pt-BR" sz="2400" dirty="0" err="1" smtClean="0"/>
              <a:t>und</a:t>
            </a:r>
            <a:r>
              <a:rPr lang="pt-BR" sz="2400" dirty="0" smtClean="0"/>
              <a:t> </a:t>
            </a:r>
            <a:br>
              <a:rPr lang="pt-BR" sz="2400" dirty="0" smtClean="0"/>
            </a:br>
            <a:r>
              <a:rPr lang="pt-BR" sz="2400" dirty="0" smtClean="0"/>
              <a:t>		</a:t>
            </a:r>
            <a:r>
              <a:rPr lang="pt-BR" sz="2400" b="1" i="1" u="sng" dirty="0" err="1" smtClean="0"/>
              <a:t>erzählen</a:t>
            </a:r>
            <a:r>
              <a:rPr lang="pt-BR" sz="2400" b="1" i="1" u="sng" dirty="0" smtClean="0"/>
              <a:t> </a:t>
            </a:r>
            <a:r>
              <a:rPr lang="pt-BR" sz="2400" b="1" i="1" u="sng" dirty="0" err="1" smtClean="0"/>
              <a:t>Spannendes</a:t>
            </a:r>
            <a:r>
              <a:rPr lang="pt-BR" sz="2400" b="1" i="1" u="sng" dirty="0" smtClean="0"/>
              <a:t> </a:t>
            </a:r>
            <a:r>
              <a:rPr lang="pt-BR" sz="2400" dirty="0" err="1" smtClean="0"/>
              <a:t>aus</a:t>
            </a:r>
            <a:r>
              <a:rPr lang="pt-BR" sz="2400" dirty="0" smtClean="0"/>
              <a:t> der </a:t>
            </a:r>
            <a:r>
              <a:rPr lang="pt-BR" sz="2400" dirty="0" err="1" smtClean="0"/>
              <a:t>Berufspraxis</a:t>
            </a:r>
            <a:r>
              <a:rPr lang="pt-BR" sz="2400" dirty="0" smtClean="0"/>
              <a:t>.</a:t>
            </a:r>
          </a:p>
        </p:txBody>
      </p:sp>
      <p:grpSp>
        <p:nvGrpSpPr>
          <p:cNvPr id="6" name="Gruppierung 5"/>
          <p:cNvGrpSpPr/>
          <p:nvPr/>
        </p:nvGrpSpPr>
        <p:grpSpPr>
          <a:xfrm>
            <a:off x="479376" y="1340768"/>
            <a:ext cx="10369152" cy="2592288"/>
            <a:chOff x="479376" y="1340768"/>
            <a:chExt cx="10369152" cy="2592288"/>
          </a:xfrm>
        </p:grpSpPr>
        <p:pic>
          <p:nvPicPr>
            <p:cNvPr id="4" name="Bild 3" descr="bild tech cac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412" y="1340768"/>
              <a:ext cx="7100116" cy="2592288"/>
            </a:xfrm>
            <a:prstGeom prst="rect">
              <a:avLst/>
            </a:prstGeom>
            <a:ln>
              <a:solidFill>
                <a:srgbClr val="002959"/>
              </a:solidFill>
            </a:ln>
          </p:spPr>
        </p:pic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376" y="2348880"/>
              <a:ext cx="4736526" cy="576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</p:grp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z="1600" dirty="0" smtClean="0"/>
              <a:t>Dr. H.-J. Engels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03094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xmlns:p14="http://schemas.microsoft.com/office/powerpoint/2010/main" spd="slow" advClick="0" advTm="700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339093"/>
            <a:ext cx="10515600" cy="615603"/>
          </a:xfrm>
        </p:spPr>
        <p:txBody>
          <a:bodyPr/>
          <a:lstStyle/>
          <a:p>
            <a:r>
              <a:rPr lang="de-DE" dirty="0"/>
              <a:t>Der Fit-in-Kurs nur für Mädchen!</a:t>
            </a: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7680176" y="1124744"/>
            <a:ext cx="4320480" cy="3312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de-DE" sz="2400" b="1" dirty="0"/>
              <a:t>Teilnehmerinnenkreis</a:t>
            </a:r>
            <a:r>
              <a:rPr lang="de-DE" sz="2400" b="1" dirty="0" smtClean="0"/>
              <a:t>:</a:t>
            </a:r>
            <a:r>
              <a:rPr lang="de-DE" sz="2400" dirty="0" smtClean="0"/>
              <a:t> Schülerinnen </a:t>
            </a:r>
            <a:r>
              <a:rPr lang="de-DE" sz="2400" dirty="0"/>
              <a:t>der der </a:t>
            </a:r>
            <a:r>
              <a:rPr lang="de-DE" sz="2400" b="1" dirty="0" smtClean="0"/>
              <a:t>Klassenstufen </a:t>
            </a:r>
            <a:r>
              <a:rPr lang="de-DE" sz="2400" b="1" dirty="0"/>
              <a:t>8-11</a:t>
            </a:r>
          </a:p>
          <a:p>
            <a:pPr algn="just">
              <a:buFont typeface="Arial"/>
              <a:buChar char="•"/>
            </a:pPr>
            <a:r>
              <a:rPr lang="de-DE" sz="2400" dirty="0" smtClean="0"/>
              <a:t>Die Anmeldungen zum Fit-in-Kurs könnt ihr bei Herrn Engels oder Frau Buttgereit abgeben.</a:t>
            </a:r>
          </a:p>
          <a:p>
            <a:pPr algn="just">
              <a:buFont typeface="Arial"/>
              <a:buChar char="•"/>
            </a:pPr>
            <a:r>
              <a:rPr lang="de-DE" sz="2400" b="1" dirty="0"/>
              <a:t>Die Teilnehmerinnenzahl ist auf 20 begrenzt!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464152" y="6309320"/>
            <a:ext cx="4114800" cy="365125"/>
          </a:xfrm>
        </p:spPr>
        <p:txBody>
          <a:bodyPr/>
          <a:lstStyle/>
          <a:p>
            <a:pPr algn="l"/>
            <a:r>
              <a:rPr lang="de-DE" sz="1600" dirty="0" smtClean="0"/>
              <a:t>Dr. H.-J. Engels</a:t>
            </a:r>
            <a:endParaRPr lang="de-DE" sz="1600" dirty="0"/>
          </a:p>
        </p:txBody>
      </p:sp>
      <p:grpSp>
        <p:nvGrpSpPr>
          <p:cNvPr id="15" name="Gruppierung 14"/>
          <p:cNvGrpSpPr/>
          <p:nvPr/>
        </p:nvGrpSpPr>
        <p:grpSpPr>
          <a:xfrm>
            <a:off x="263352" y="1124744"/>
            <a:ext cx="6912768" cy="5045060"/>
            <a:chOff x="263352" y="1124744"/>
            <a:chExt cx="6912768" cy="5045060"/>
          </a:xfrm>
        </p:grpSpPr>
        <p:pic>
          <p:nvPicPr>
            <p:cNvPr id="11" name="Bild 10" descr="d16aa92456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1124744"/>
              <a:ext cx="3514862" cy="2349408"/>
            </a:xfrm>
            <a:prstGeom prst="rect">
              <a:avLst/>
            </a:prstGeom>
            <a:ln>
              <a:solidFill>
                <a:srgbClr val="002959"/>
              </a:solidFill>
            </a:ln>
          </p:spPr>
        </p:pic>
        <p:pic>
          <p:nvPicPr>
            <p:cNvPr id="13" name="Bild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520" y="3789040"/>
              <a:ext cx="4232470" cy="2380764"/>
            </a:xfrm>
            <a:prstGeom prst="rect">
              <a:avLst/>
            </a:prstGeom>
            <a:ln>
              <a:solidFill>
                <a:srgbClr val="002959"/>
              </a:solidFill>
            </a:ln>
          </p:spPr>
        </p:pic>
        <p:pic>
          <p:nvPicPr>
            <p:cNvPr id="14" name="Bild 13" descr="2014_Tech-Caching-Parcours_1_0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8" y="1124744"/>
              <a:ext cx="3168352" cy="2376264"/>
            </a:xfrm>
            <a:prstGeom prst="rect">
              <a:avLst/>
            </a:prstGeom>
            <a:ln>
              <a:solidFill>
                <a:srgbClr val="002959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6444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184</Words>
  <Application>Microsoft Macintosh PowerPoint</Application>
  <PresentationFormat>Benutzerdefiniert</PresentationFormat>
  <Paragraphs>26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 Theme</vt:lpstr>
      <vt:lpstr>Der Fit-in-Kurs nur für Mädchen!</vt:lpstr>
      <vt:lpstr>Der Fit-in-Kurs nur für Mädchen!</vt:lpstr>
      <vt:lpstr>Der Fit-in-Kurs nur für Mädchen!</vt:lpstr>
      <vt:lpstr>Der Fit-in-Kurs nur für Mädchen!</vt:lpstr>
      <vt:lpstr>Der Fit-in-Kurs nur für Mädchen!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Hans-Jürgen Engels</dc:creator>
  <cp:lastModifiedBy>Dr. Hans-Jürgen  Engels</cp:lastModifiedBy>
  <cp:revision>163</cp:revision>
  <dcterms:created xsi:type="dcterms:W3CDTF">2016-05-19T05:30:48Z</dcterms:created>
  <dcterms:modified xsi:type="dcterms:W3CDTF">2016-10-30T16:51:33Z</dcterms:modified>
</cp:coreProperties>
</file>