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  <p:sldMasterId id="2147483657" r:id="rId3"/>
  </p:sldMasterIdLst>
  <p:notesMasterIdLst>
    <p:notesMasterId r:id="rId22"/>
  </p:notesMasterIdLst>
  <p:handoutMasterIdLst>
    <p:handoutMasterId r:id="rId23"/>
  </p:handoutMasterIdLst>
  <p:sldIdLst>
    <p:sldId id="326" r:id="rId4"/>
    <p:sldId id="327" r:id="rId5"/>
    <p:sldId id="293" r:id="rId6"/>
    <p:sldId id="294" r:id="rId7"/>
    <p:sldId id="302" r:id="rId8"/>
    <p:sldId id="328" r:id="rId9"/>
    <p:sldId id="332" r:id="rId10"/>
    <p:sldId id="333" r:id="rId11"/>
    <p:sldId id="334" r:id="rId12"/>
    <p:sldId id="335" r:id="rId13"/>
    <p:sldId id="336" r:id="rId14"/>
    <p:sldId id="337" r:id="rId15"/>
    <p:sldId id="338" r:id="rId16"/>
    <p:sldId id="339" r:id="rId17"/>
    <p:sldId id="340" r:id="rId18"/>
    <p:sldId id="341" r:id="rId19"/>
    <p:sldId id="342" r:id="rId20"/>
    <p:sldId id="388" r:id="rId21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070">
          <p15:clr>
            <a:srgbClr val="A4A3A4"/>
          </p15:clr>
        </p15:guide>
        <p15:guide id="4" pos="3750">
          <p15:clr>
            <a:srgbClr val="A4A3A4"/>
          </p15:clr>
        </p15:guide>
        <p15:guide id="5" orient="horz" pos="2161">
          <p15:clr>
            <a:srgbClr val="A4A3A4"/>
          </p15:clr>
        </p15:guide>
        <p15:guide id="6" pos="379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59"/>
    <a:srgbClr val="D869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614" autoAdjust="0"/>
    <p:restoredTop sz="86355" autoAdjust="0"/>
  </p:normalViewPr>
  <p:slideViewPr>
    <p:cSldViewPr>
      <p:cViewPr varScale="1">
        <p:scale>
          <a:sx n="79" d="100"/>
          <a:sy n="79" d="100"/>
        </p:scale>
        <p:origin x="96" y="96"/>
      </p:cViewPr>
      <p:guideLst>
        <p:guide orient="horz" pos="2160"/>
        <p:guide pos="3840"/>
        <p:guide orient="horz" pos="2070"/>
        <p:guide pos="3750"/>
        <p:guide orient="horz" pos="2161"/>
        <p:guide pos="3795"/>
      </p:guideLst>
    </p:cSldViewPr>
  </p:slideViewPr>
  <p:outlineViewPr>
    <p:cViewPr>
      <p:scale>
        <a:sx n="33" d="100"/>
        <a:sy n="33" d="100"/>
      </p:scale>
      <p:origin x="0" y="1259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07660-B8C9-46E7-8DF6-2C006E0577E2}" type="datetime1">
              <a:rPr lang="de-DE" smtClean="0"/>
              <a:t>26.06.2019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98927-4735-4D65-9F82-54310C5E04B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58811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92E13-A158-473C-8C50-76555D063661}" type="datetime1">
              <a:rPr lang="de-DE" smtClean="0"/>
              <a:t>26.06.2019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27D75-14DC-46A1-BBAF-F8790B34755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07199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27D75-14DC-46A1-BBAF-F8790B347555}" type="slidenum">
              <a:rPr lang="de-DE" smtClean="0">
                <a:solidFill>
                  <a:prstClr val="black"/>
                </a:solidFill>
              </a:rPr>
              <a:pPr/>
              <a:t>1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92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D27D75-14DC-46A1-BBAF-F8790B347555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5588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D27D75-14DC-46A1-BBAF-F8790B347555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5351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8D0EF-F232-48A2-8AE2-B53E08C38D56}" type="datetime1">
              <a:rPr lang="de-DE" smtClean="0"/>
              <a:t>26.06.2019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31B8-DA46-43CA-ABF6-201578D5A16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5603"/>
          </a:xfrm>
          <a:prstGeom prst="rect">
            <a:avLst/>
          </a:prstGeom>
        </p:spPr>
        <p:txBody>
          <a:bodyPr/>
          <a:lstStyle>
            <a:lvl1pPr algn="ctr">
              <a:defRPr sz="3600" b="1" u="sng" baseline="0">
                <a:solidFill>
                  <a:srgbClr val="002959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"/>
          </p:nvPr>
        </p:nvSpPr>
        <p:spPr>
          <a:xfrm>
            <a:off x="838200" y="1160114"/>
            <a:ext cx="5181600" cy="50168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160114"/>
            <a:ext cx="5181600" cy="50168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Datumsplatzhalter 4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B73E8-AF40-420F-BC9F-CDE437B60E56}" type="datetimeFigureOut">
              <a:rPr lang="de-DE" smtClean="0"/>
              <a:pPr/>
              <a:t>26.06.2019</a:t>
            </a:fld>
            <a:endParaRPr lang="de-DE" dirty="0"/>
          </a:p>
        </p:txBody>
      </p:sp>
      <p:sp>
        <p:nvSpPr>
          <p:cNvPr id="11" name="Foliennummernplatzhalter 6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1D675C-3C1B-4A65-81E3-E393A03F117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3397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0560" y="277950"/>
            <a:ext cx="10972801" cy="1139159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0560" y="1600009"/>
            <a:ext cx="10972801" cy="45307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075179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505952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28B8F-E240-4569-AA79-99FF08109D5F}" type="datetime1">
              <a:rPr lang="de-DE" smtClean="0"/>
              <a:t>26.06.2019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31B8-DA46-43CA-ABF6-201578D5A16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5603"/>
          </a:xfrm>
          <a:prstGeom prst="rect">
            <a:avLst/>
          </a:prstGeom>
        </p:spPr>
        <p:txBody>
          <a:bodyPr/>
          <a:lstStyle>
            <a:lvl1pPr algn="ctr">
              <a:defRPr sz="3600" b="1" u="sng" baseline="0">
                <a:solidFill>
                  <a:srgbClr val="002959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"/>
          </p:nvPr>
        </p:nvSpPr>
        <p:spPr>
          <a:xfrm>
            <a:off x="407368" y="1160115"/>
            <a:ext cx="2736304" cy="35650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2"/>
          </p:nvPr>
        </p:nvSpPr>
        <p:spPr>
          <a:xfrm>
            <a:off x="3331984" y="1177302"/>
            <a:ext cx="2788464" cy="35478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Datumsplatzhalter 4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B73E8-AF40-420F-BC9F-CDE437B60E56}" type="datetimeFigureOut">
              <a:rPr lang="de-DE" smtClean="0"/>
              <a:pPr/>
              <a:t>26.06.2019</a:t>
            </a:fld>
            <a:endParaRPr lang="de-DE" dirty="0"/>
          </a:p>
        </p:txBody>
      </p:sp>
      <p:sp>
        <p:nvSpPr>
          <p:cNvPr id="11" name="Foliennummernplatzhalter 6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1D675C-3C1B-4A65-81E3-E393A03F117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6308760" y="1160114"/>
            <a:ext cx="2787650" cy="35650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Inhaltsplatzhalter 12"/>
          <p:cNvSpPr>
            <a:spLocks noGrp="1"/>
          </p:cNvSpPr>
          <p:nvPr>
            <p:ph sz="quarter" idx="14"/>
          </p:nvPr>
        </p:nvSpPr>
        <p:spPr>
          <a:xfrm>
            <a:off x="9208154" y="1142826"/>
            <a:ext cx="2736850" cy="35823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5"/>
          </p:nvPr>
        </p:nvSpPr>
        <p:spPr>
          <a:xfrm>
            <a:off x="407988" y="5157788"/>
            <a:ext cx="11536362" cy="792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05456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0560" y="277950"/>
            <a:ext cx="10972801" cy="1139159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0560" y="1600009"/>
            <a:ext cx="10972801" cy="45307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66916163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C2BB-5691-4531-87F3-0AE1A55FA11A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26.06.2019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31B8-DA46-43CA-ABF6-201578D5A16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5603"/>
          </a:xfrm>
          <a:prstGeom prst="rect">
            <a:avLst/>
          </a:prstGeom>
        </p:spPr>
        <p:txBody>
          <a:bodyPr/>
          <a:lstStyle>
            <a:lvl1pPr algn="ctr">
              <a:defRPr sz="3600" b="1" u="sng" baseline="0">
                <a:solidFill>
                  <a:srgbClr val="002959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"/>
          </p:nvPr>
        </p:nvSpPr>
        <p:spPr>
          <a:xfrm>
            <a:off x="838200" y="1160114"/>
            <a:ext cx="5181600" cy="50168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160114"/>
            <a:ext cx="5181600" cy="50168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Datumsplatzhalter 4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B73E8-AF40-420F-BC9F-CDE437B60E56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26.06.2019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liennummernplatzhalter 6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1D675C-3C1B-4A65-81E3-E393A03F117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57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BEA4C-F84E-4AFA-8EDF-A5210E2F5102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26.06.2019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31B8-DA46-43CA-ABF6-201578D5A16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5603"/>
          </a:xfrm>
          <a:prstGeom prst="rect">
            <a:avLst/>
          </a:prstGeom>
        </p:spPr>
        <p:txBody>
          <a:bodyPr/>
          <a:lstStyle>
            <a:lvl1pPr algn="ctr">
              <a:defRPr sz="3600" b="1" u="sng" baseline="0">
                <a:solidFill>
                  <a:srgbClr val="002959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"/>
          </p:nvPr>
        </p:nvSpPr>
        <p:spPr>
          <a:xfrm>
            <a:off x="407368" y="1160115"/>
            <a:ext cx="2736304" cy="35650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2"/>
          </p:nvPr>
        </p:nvSpPr>
        <p:spPr>
          <a:xfrm>
            <a:off x="3331984" y="1177302"/>
            <a:ext cx="2788464" cy="35478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Datumsplatzhalter 4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B73E8-AF40-420F-BC9F-CDE437B60E56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26.06.2019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liennummernplatzhalter 6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1D675C-3C1B-4A65-81E3-E393A03F117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6308760" y="1160114"/>
            <a:ext cx="2787650" cy="35650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Inhaltsplatzhalter 12"/>
          <p:cNvSpPr>
            <a:spLocks noGrp="1"/>
          </p:cNvSpPr>
          <p:nvPr>
            <p:ph sz="quarter" idx="14"/>
          </p:nvPr>
        </p:nvSpPr>
        <p:spPr>
          <a:xfrm>
            <a:off x="9208154" y="1142826"/>
            <a:ext cx="2736850" cy="35823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5"/>
          </p:nvPr>
        </p:nvSpPr>
        <p:spPr>
          <a:xfrm>
            <a:off x="407988" y="5157788"/>
            <a:ext cx="11536362" cy="792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74283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0560" y="277950"/>
            <a:ext cx="10972801" cy="1139159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0560" y="1600009"/>
            <a:ext cx="10972801" cy="45307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314141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627257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2B091-3EDF-4AC1-96D0-FE60DF8466E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26.06.2019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31B8-DA46-43CA-ABF6-201578D5A16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5603"/>
          </a:xfrm>
          <a:prstGeom prst="rect">
            <a:avLst/>
          </a:prstGeom>
        </p:spPr>
        <p:txBody>
          <a:bodyPr/>
          <a:lstStyle>
            <a:lvl1pPr algn="ctr">
              <a:defRPr sz="3600" b="1" u="sng" baseline="0">
                <a:solidFill>
                  <a:srgbClr val="002959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"/>
          </p:nvPr>
        </p:nvSpPr>
        <p:spPr>
          <a:xfrm>
            <a:off x="838200" y="1160114"/>
            <a:ext cx="5181600" cy="50168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160114"/>
            <a:ext cx="5181600" cy="50168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Datumsplatzhalter 4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B73E8-AF40-420F-BC9F-CDE437B60E56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26.06.2019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liennummernplatzhalter 6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1D675C-3C1B-4A65-81E3-E393A03F117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850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084D-B0A0-4640-9A66-D36EB279C1F7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26.06.2019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31B8-DA46-43CA-ABF6-201578D5A16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5603"/>
          </a:xfrm>
          <a:prstGeom prst="rect">
            <a:avLst/>
          </a:prstGeom>
        </p:spPr>
        <p:txBody>
          <a:bodyPr/>
          <a:lstStyle>
            <a:lvl1pPr algn="ctr">
              <a:defRPr sz="3600" b="1" u="sng" baseline="0">
                <a:solidFill>
                  <a:srgbClr val="002959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"/>
          </p:nvPr>
        </p:nvSpPr>
        <p:spPr>
          <a:xfrm>
            <a:off x="407368" y="1160115"/>
            <a:ext cx="2736304" cy="35650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2"/>
          </p:nvPr>
        </p:nvSpPr>
        <p:spPr>
          <a:xfrm>
            <a:off x="3331984" y="1177302"/>
            <a:ext cx="2788464" cy="35478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Datumsplatzhalter 4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B73E8-AF40-420F-BC9F-CDE437B60E56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26.06.2019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liennummernplatzhalter 6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1D675C-3C1B-4A65-81E3-E393A03F117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6308760" y="1160114"/>
            <a:ext cx="2787650" cy="35650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Inhaltsplatzhalter 12"/>
          <p:cNvSpPr>
            <a:spLocks noGrp="1"/>
          </p:cNvSpPr>
          <p:nvPr>
            <p:ph sz="quarter" idx="14"/>
          </p:nvPr>
        </p:nvSpPr>
        <p:spPr>
          <a:xfrm>
            <a:off x="9208154" y="1142826"/>
            <a:ext cx="2736850" cy="35823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5"/>
          </p:nvPr>
        </p:nvSpPr>
        <p:spPr>
          <a:xfrm>
            <a:off x="407988" y="5157788"/>
            <a:ext cx="11536362" cy="792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959"/>
                </a:solidFill>
              </a:defRPr>
            </a:lvl1pPr>
            <a:lvl2pPr>
              <a:defRPr>
                <a:solidFill>
                  <a:srgbClr val="002959"/>
                </a:solidFill>
              </a:defRPr>
            </a:lvl2pPr>
            <a:lvl3pPr>
              <a:defRPr>
                <a:solidFill>
                  <a:srgbClr val="002959"/>
                </a:solidFill>
              </a:defRPr>
            </a:lvl3pPr>
            <a:lvl4pPr>
              <a:defRPr>
                <a:solidFill>
                  <a:srgbClr val="002959"/>
                </a:solidFill>
              </a:defRPr>
            </a:lvl4pPr>
            <a:lvl5pPr>
              <a:defRPr>
                <a:solidFill>
                  <a:srgbClr val="002959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39699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24" y="5603838"/>
            <a:ext cx="2551815" cy="1196467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F2EA7-F728-41EE-9F74-D2E77F617A06}" type="datetime1">
              <a:rPr lang="de-DE" smtClean="0"/>
              <a:t>26.06.2019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830204" y="63907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726216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331B8-DA46-43CA-ABF6-201578D5A16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5509592" y="631507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6331B8-DA46-43CA-ABF6-201578D5A16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Rectangle 50"/>
          <p:cNvSpPr>
            <a:spLocks noChangeArrowheads="1"/>
          </p:cNvSpPr>
          <p:nvPr userDrawn="1"/>
        </p:nvSpPr>
        <p:spPr bwMode="auto">
          <a:xfrm>
            <a:off x="0" y="0"/>
            <a:ext cx="273050" cy="2276475"/>
          </a:xfrm>
          <a:prstGeom prst="rect">
            <a:avLst/>
          </a:prstGeom>
          <a:solidFill>
            <a:srgbClr val="FF993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de-DE" altLang="de-DE" dirty="0"/>
          </a:p>
        </p:txBody>
      </p:sp>
      <p:sp>
        <p:nvSpPr>
          <p:cNvPr id="14" name="Rectangle 51"/>
          <p:cNvSpPr>
            <a:spLocks noChangeArrowheads="1"/>
          </p:cNvSpPr>
          <p:nvPr userDrawn="1"/>
        </p:nvSpPr>
        <p:spPr bwMode="auto">
          <a:xfrm>
            <a:off x="0" y="2276475"/>
            <a:ext cx="273050" cy="2520950"/>
          </a:xfrm>
          <a:prstGeom prst="rect">
            <a:avLst/>
          </a:prstGeom>
          <a:solidFill>
            <a:srgbClr val="00246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de-DE" altLang="de-DE" dirty="0"/>
          </a:p>
        </p:txBody>
      </p:sp>
      <p:sp>
        <p:nvSpPr>
          <p:cNvPr id="15" name="Rectangle 52"/>
          <p:cNvSpPr>
            <a:spLocks noChangeArrowheads="1"/>
          </p:cNvSpPr>
          <p:nvPr userDrawn="1"/>
        </p:nvSpPr>
        <p:spPr bwMode="auto">
          <a:xfrm>
            <a:off x="0" y="4797425"/>
            <a:ext cx="273050" cy="2060575"/>
          </a:xfrm>
          <a:prstGeom prst="rect">
            <a:avLst/>
          </a:prstGeom>
          <a:solidFill>
            <a:srgbClr val="FF993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575523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24" y="5603838"/>
            <a:ext cx="2551815" cy="1196467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2894C-61ED-4360-BA87-900C91BCD995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26.06.2019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830204" y="63907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726216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331B8-DA46-43CA-ABF6-201578D5A16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5509592" y="631507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6331B8-DA46-43CA-ABF6-201578D5A16D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3" name="Rectangle 50"/>
          <p:cNvSpPr>
            <a:spLocks noChangeArrowheads="1"/>
          </p:cNvSpPr>
          <p:nvPr userDrawn="1"/>
        </p:nvSpPr>
        <p:spPr bwMode="auto">
          <a:xfrm>
            <a:off x="0" y="0"/>
            <a:ext cx="273050" cy="2276475"/>
          </a:xfrm>
          <a:prstGeom prst="rect">
            <a:avLst/>
          </a:prstGeom>
          <a:solidFill>
            <a:srgbClr val="FF993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endParaRPr lang="de-DE" altLang="de-DE" dirty="0">
              <a:solidFill>
                <a:prstClr val="black"/>
              </a:solidFill>
            </a:endParaRPr>
          </a:p>
        </p:txBody>
      </p:sp>
      <p:sp>
        <p:nvSpPr>
          <p:cNvPr id="14" name="Rectangle 51"/>
          <p:cNvSpPr>
            <a:spLocks noChangeArrowheads="1"/>
          </p:cNvSpPr>
          <p:nvPr userDrawn="1"/>
        </p:nvSpPr>
        <p:spPr bwMode="auto">
          <a:xfrm>
            <a:off x="0" y="2276475"/>
            <a:ext cx="273050" cy="2520950"/>
          </a:xfrm>
          <a:prstGeom prst="rect">
            <a:avLst/>
          </a:prstGeom>
          <a:solidFill>
            <a:srgbClr val="00246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endParaRPr lang="de-DE" altLang="de-DE" dirty="0">
              <a:solidFill>
                <a:prstClr val="black"/>
              </a:solidFill>
            </a:endParaRPr>
          </a:p>
        </p:txBody>
      </p:sp>
      <p:sp>
        <p:nvSpPr>
          <p:cNvPr id="15" name="Rectangle 52"/>
          <p:cNvSpPr>
            <a:spLocks noChangeArrowheads="1"/>
          </p:cNvSpPr>
          <p:nvPr userDrawn="1"/>
        </p:nvSpPr>
        <p:spPr bwMode="auto">
          <a:xfrm>
            <a:off x="0" y="4797425"/>
            <a:ext cx="273050" cy="2060575"/>
          </a:xfrm>
          <a:prstGeom prst="rect">
            <a:avLst/>
          </a:prstGeom>
          <a:solidFill>
            <a:srgbClr val="FF993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endParaRPr lang="de-DE" alt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170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24" y="5603838"/>
            <a:ext cx="2551815" cy="1196467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CF65B-169A-4C40-8BF3-49255C89E3BB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26.06.2019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830204" y="63907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726216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331B8-DA46-43CA-ABF6-201578D5A16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5509592" y="631507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6331B8-DA46-43CA-ABF6-201578D5A16D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3" name="Rectangle 50"/>
          <p:cNvSpPr>
            <a:spLocks noChangeArrowheads="1"/>
          </p:cNvSpPr>
          <p:nvPr userDrawn="1"/>
        </p:nvSpPr>
        <p:spPr bwMode="auto">
          <a:xfrm>
            <a:off x="0" y="0"/>
            <a:ext cx="273050" cy="2276475"/>
          </a:xfrm>
          <a:prstGeom prst="rect">
            <a:avLst/>
          </a:prstGeom>
          <a:solidFill>
            <a:srgbClr val="FF993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endParaRPr lang="de-DE" altLang="de-DE" dirty="0">
              <a:solidFill>
                <a:prstClr val="black"/>
              </a:solidFill>
            </a:endParaRPr>
          </a:p>
        </p:txBody>
      </p:sp>
      <p:sp>
        <p:nvSpPr>
          <p:cNvPr id="14" name="Rectangle 51"/>
          <p:cNvSpPr>
            <a:spLocks noChangeArrowheads="1"/>
          </p:cNvSpPr>
          <p:nvPr userDrawn="1"/>
        </p:nvSpPr>
        <p:spPr bwMode="auto">
          <a:xfrm>
            <a:off x="0" y="2276475"/>
            <a:ext cx="273050" cy="2520950"/>
          </a:xfrm>
          <a:prstGeom prst="rect">
            <a:avLst/>
          </a:prstGeom>
          <a:solidFill>
            <a:srgbClr val="00246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endParaRPr lang="de-DE" altLang="de-DE" dirty="0">
              <a:solidFill>
                <a:prstClr val="black"/>
              </a:solidFill>
            </a:endParaRPr>
          </a:p>
        </p:txBody>
      </p:sp>
      <p:sp>
        <p:nvSpPr>
          <p:cNvPr id="15" name="Rectangle 52"/>
          <p:cNvSpPr>
            <a:spLocks noChangeArrowheads="1"/>
          </p:cNvSpPr>
          <p:nvPr userDrawn="1"/>
        </p:nvSpPr>
        <p:spPr bwMode="auto">
          <a:xfrm>
            <a:off x="0" y="4797425"/>
            <a:ext cx="273050" cy="2060575"/>
          </a:xfrm>
          <a:prstGeom prst="rect">
            <a:avLst/>
          </a:prstGeom>
          <a:solidFill>
            <a:srgbClr val="FF993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endParaRPr lang="de-DE" alt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031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1000" y="2060848"/>
            <a:ext cx="10515600" cy="2592288"/>
          </a:xfrm>
        </p:spPr>
        <p:txBody>
          <a:bodyPr/>
          <a:lstStyle/>
          <a:p>
            <a:r>
              <a:rPr lang="de-DE" sz="4800" dirty="0"/>
              <a:t>Herzlich </a:t>
            </a:r>
            <a:r>
              <a:rPr lang="de-DE" sz="4800" dirty="0" smtClean="0"/>
              <a:t>willkommen zum</a:t>
            </a:r>
            <a:br>
              <a:rPr lang="de-DE" sz="4800" dirty="0" smtClean="0"/>
            </a:br>
            <a:r>
              <a:rPr lang="de-DE" sz="4800" dirty="0"/>
              <a:t/>
            </a:r>
            <a:br>
              <a:rPr lang="de-DE" sz="4800" dirty="0"/>
            </a:br>
            <a:r>
              <a:rPr lang="de-DE" sz="4800" dirty="0" smtClean="0"/>
              <a:t>Präsentationsabend </a:t>
            </a:r>
            <a:r>
              <a:rPr lang="de-DE" sz="4800" dirty="0"/>
              <a:t>der Jahrgangsstufe 8</a:t>
            </a:r>
          </a:p>
        </p:txBody>
      </p:sp>
    </p:spTree>
    <p:extLst>
      <p:ext uri="{BB962C8B-B14F-4D97-AF65-F5344CB8AC3E}">
        <p14:creationId xmlns:p14="http://schemas.microsoft.com/office/powerpoint/2010/main" val="176280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" y="0"/>
            <a:ext cx="12155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6623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" y="0"/>
            <a:ext cx="12155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171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" y="0"/>
            <a:ext cx="12155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360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" y="0"/>
            <a:ext cx="12155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984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" y="0"/>
            <a:ext cx="12155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705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" y="0"/>
            <a:ext cx="12155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561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" y="0"/>
            <a:ext cx="12155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850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" y="0"/>
            <a:ext cx="12155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063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" y="0"/>
            <a:ext cx="12155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084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5912" y="908720"/>
            <a:ext cx="10515600" cy="2127771"/>
          </a:xfrm>
        </p:spPr>
        <p:txBody>
          <a:bodyPr/>
          <a:lstStyle/>
          <a:p>
            <a:r>
              <a:rPr lang="de-DE" altLang="de-DE" sz="6600" dirty="0"/>
              <a:t>Schülerbetriebspraktikum </a:t>
            </a:r>
            <a:r>
              <a:rPr lang="de-DE" altLang="de-DE" sz="6600" dirty="0" smtClean="0"/>
              <a:t>2019</a:t>
            </a:r>
            <a:endParaRPr lang="de-DE" sz="66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205616" y="3573016"/>
            <a:ext cx="7416824" cy="1008112"/>
          </a:xfrm>
        </p:spPr>
        <p:txBody>
          <a:bodyPr/>
          <a:lstStyle/>
          <a:p>
            <a:pPr marL="0" indent="0">
              <a:buNone/>
            </a:pPr>
            <a:r>
              <a:rPr lang="de-DE" altLang="de-DE" dirty="0"/>
              <a:t>	</a:t>
            </a:r>
            <a:r>
              <a:rPr lang="de-DE" altLang="de-DE" sz="4400" b="1" dirty="0" smtClean="0"/>
              <a:t>29.04.2019 </a:t>
            </a:r>
            <a:r>
              <a:rPr lang="de-DE" altLang="de-DE" sz="4400" b="1" dirty="0"/>
              <a:t>– 17.05.2019</a:t>
            </a:r>
          </a:p>
          <a:p>
            <a:pPr marL="0" indent="0" algn="ctr">
              <a:buNone/>
            </a:pPr>
            <a:endParaRPr lang="de-DE" altLang="de-DE" sz="4400" b="1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504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9" name="Rectangle 5"/>
          <p:cNvSpPr>
            <a:spLocks noGrp="1" noChangeArrowheads="1"/>
          </p:cNvSpPr>
          <p:nvPr>
            <p:ph type="title"/>
          </p:nvPr>
        </p:nvSpPr>
        <p:spPr>
          <a:xfrm>
            <a:off x="610560" y="277951"/>
            <a:ext cx="10972801" cy="774786"/>
          </a:xfrm>
        </p:spPr>
        <p:txBody>
          <a:bodyPr/>
          <a:lstStyle/>
          <a:p>
            <a:pPr algn="ctr"/>
            <a:r>
              <a:rPr lang="de-DE" altLang="de-DE" b="1" u="sng" dirty="0">
                <a:solidFill>
                  <a:srgbClr val="002959"/>
                </a:solidFill>
              </a:rPr>
              <a:t>Zielsetzungen</a:t>
            </a: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10561" y="1600009"/>
            <a:ext cx="10381984" cy="3197143"/>
          </a:xfrm>
        </p:spPr>
        <p:txBody>
          <a:bodyPr/>
          <a:lstStyle/>
          <a:p>
            <a:r>
              <a:rPr lang="de-DE" altLang="de-DE" dirty="0">
                <a:solidFill>
                  <a:srgbClr val="002959"/>
                </a:solidFill>
              </a:rPr>
              <a:t>e</a:t>
            </a:r>
            <a:r>
              <a:rPr lang="de-DE" altLang="de-DE" dirty="0" smtClean="0">
                <a:solidFill>
                  <a:srgbClr val="002959"/>
                </a:solidFill>
              </a:rPr>
              <a:t>rste </a:t>
            </a:r>
            <a:r>
              <a:rPr lang="de-DE" altLang="de-DE" dirty="0">
                <a:solidFill>
                  <a:srgbClr val="002959"/>
                </a:solidFill>
              </a:rPr>
              <a:t>Einblicke in das Berufsleben</a:t>
            </a:r>
          </a:p>
          <a:p>
            <a:r>
              <a:rPr lang="de-DE" altLang="de-DE" dirty="0">
                <a:solidFill>
                  <a:srgbClr val="002959"/>
                </a:solidFill>
              </a:rPr>
              <a:t>Verständnis für </a:t>
            </a:r>
            <a:r>
              <a:rPr lang="de-DE" altLang="de-DE" dirty="0" smtClean="0">
                <a:solidFill>
                  <a:srgbClr val="002959"/>
                </a:solidFill>
              </a:rPr>
              <a:t>die Arbeitswelt </a:t>
            </a:r>
            <a:r>
              <a:rPr lang="de-DE" altLang="de-DE" dirty="0">
                <a:solidFill>
                  <a:srgbClr val="002959"/>
                </a:solidFill>
              </a:rPr>
              <a:t>und deren Anforderungen</a:t>
            </a:r>
          </a:p>
          <a:p>
            <a:r>
              <a:rPr lang="de-DE" altLang="de-DE" dirty="0">
                <a:solidFill>
                  <a:srgbClr val="002959"/>
                </a:solidFill>
              </a:rPr>
              <a:t>Informationen über Ausbildungsmöglichkeiten</a:t>
            </a:r>
          </a:p>
          <a:p>
            <a:endParaRPr lang="de-DE" altLang="de-DE" dirty="0">
              <a:solidFill>
                <a:srgbClr val="002959"/>
              </a:solidFill>
            </a:endParaRPr>
          </a:p>
          <a:p>
            <a:pPr marL="0" indent="0">
              <a:buNone/>
            </a:pPr>
            <a:r>
              <a:rPr lang="de-DE" altLang="de-DE" i="1" dirty="0">
                <a:solidFill>
                  <a:srgbClr val="002959"/>
                </a:solidFill>
              </a:rPr>
              <a:t>       		Unterstützung bei der Berufswahl</a:t>
            </a:r>
            <a:br>
              <a:rPr lang="de-DE" altLang="de-DE" i="1" dirty="0">
                <a:solidFill>
                  <a:srgbClr val="002959"/>
                </a:solidFill>
              </a:rPr>
            </a:br>
            <a:r>
              <a:rPr lang="de-DE" altLang="de-DE" i="1" dirty="0">
                <a:solidFill>
                  <a:srgbClr val="002959"/>
                </a:solidFill>
              </a:rPr>
              <a:t>		Hilfestellung beim Übergang zwischen Schule und Beruf</a:t>
            </a:r>
          </a:p>
        </p:txBody>
      </p:sp>
      <p:sp>
        <p:nvSpPr>
          <p:cNvPr id="2" name="Pfeil nach rechts 1"/>
          <p:cNvSpPr/>
          <p:nvPr/>
        </p:nvSpPr>
        <p:spPr>
          <a:xfrm>
            <a:off x="983432" y="3636732"/>
            <a:ext cx="783892" cy="457270"/>
          </a:xfrm>
          <a:prstGeom prst="rightArrow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33" dirty="0"/>
          </a:p>
        </p:txBody>
      </p:sp>
    </p:spTree>
    <p:extLst>
      <p:ext uri="{BB962C8B-B14F-4D97-AF65-F5344CB8AC3E}">
        <p14:creationId xmlns:p14="http://schemas.microsoft.com/office/powerpoint/2010/main" val="5040823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8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8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8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83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83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83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0" grpId="0" build="p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0560" y="277951"/>
            <a:ext cx="10972801" cy="846794"/>
          </a:xfrm>
        </p:spPr>
        <p:txBody>
          <a:bodyPr/>
          <a:lstStyle/>
          <a:p>
            <a:pPr algn="ctr"/>
            <a:r>
              <a:rPr lang="de-DE" b="1" u="sng" dirty="0" smtClean="0">
                <a:solidFill>
                  <a:srgbClr val="002959"/>
                </a:solidFill>
              </a:rPr>
              <a:t>Betriebe</a:t>
            </a:r>
            <a:endParaRPr lang="de-DE" b="1" u="sng" dirty="0">
              <a:solidFill>
                <a:srgbClr val="002959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0560" y="1124745"/>
            <a:ext cx="10972801" cy="4824535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>
                <a:solidFill>
                  <a:srgbClr val="002959"/>
                </a:solidFill>
              </a:rPr>
              <a:t>Bereiche:</a:t>
            </a:r>
          </a:p>
          <a:p>
            <a:r>
              <a:rPr lang="de-DE" dirty="0" smtClean="0">
                <a:solidFill>
                  <a:srgbClr val="002959"/>
                </a:solidFill>
              </a:rPr>
              <a:t>Industrie</a:t>
            </a:r>
          </a:p>
          <a:p>
            <a:r>
              <a:rPr lang="de-DE" dirty="0" smtClean="0">
                <a:solidFill>
                  <a:srgbClr val="002959"/>
                </a:solidFill>
              </a:rPr>
              <a:t>Handwerk</a:t>
            </a:r>
          </a:p>
          <a:p>
            <a:r>
              <a:rPr lang="de-DE" dirty="0" smtClean="0">
                <a:solidFill>
                  <a:srgbClr val="002959"/>
                </a:solidFill>
              </a:rPr>
              <a:t>Handel</a:t>
            </a:r>
          </a:p>
          <a:p>
            <a:r>
              <a:rPr lang="de-DE" dirty="0" smtClean="0">
                <a:solidFill>
                  <a:srgbClr val="002959"/>
                </a:solidFill>
              </a:rPr>
              <a:t>Verkehr</a:t>
            </a:r>
          </a:p>
          <a:p>
            <a:r>
              <a:rPr lang="de-DE" dirty="0" smtClean="0">
                <a:solidFill>
                  <a:srgbClr val="002959"/>
                </a:solidFill>
              </a:rPr>
              <a:t>Landwirtschaft</a:t>
            </a:r>
          </a:p>
          <a:p>
            <a:r>
              <a:rPr lang="de-DE" dirty="0" smtClean="0">
                <a:solidFill>
                  <a:srgbClr val="002959"/>
                </a:solidFill>
              </a:rPr>
              <a:t>Dienstleistungs- </a:t>
            </a:r>
            <a:r>
              <a:rPr lang="de-DE" dirty="0">
                <a:solidFill>
                  <a:srgbClr val="002959"/>
                </a:solidFill>
              </a:rPr>
              <a:t>und </a:t>
            </a:r>
            <a:r>
              <a:rPr lang="de-DE" dirty="0" smtClean="0">
                <a:solidFill>
                  <a:srgbClr val="002959"/>
                </a:solidFill>
              </a:rPr>
              <a:t>Versorgungsbetriebe</a:t>
            </a:r>
          </a:p>
          <a:p>
            <a:r>
              <a:rPr lang="de-DE" dirty="0" smtClean="0">
                <a:solidFill>
                  <a:srgbClr val="002959"/>
                </a:solidFill>
              </a:rPr>
              <a:t>Verwaltung</a:t>
            </a:r>
          </a:p>
          <a:p>
            <a:r>
              <a:rPr lang="de-DE" dirty="0">
                <a:solidFill>
                  <a:srgbClr val="002959"/>
                </a:solidFill>
              </a:rPr>
              <a:t>s</a:t>
            </a:r>
            <a:r>
              <a:rPr lang="de-DE" dirty="0" smtClean="0">
                <a:solidFill>
                  <a:srgbClr val="002959"/>
                </a:solidFill>
              </a:rPr>
              <a:t>oziale und pflegerische Einrichtungen</a:t>
            </a:r>
            <a:endParaRPr lang="de-DE" dirty="0">
              <a:solidFill>
                <a:srgbClr val="002959"/>
              </a:solidFill>
            </a:endParaRPr>
          </a:p>
          <a:p>
            <a:pPr marL="0" indent="0">
              <a:buNone/>
            </a:pPr>
            <a:endParaRPr lang="de-DE" dirty="0">
              <a:solidFill>
                <a:srgbClr val="002959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71913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31355"/>
          </a:xfrm>
        </p:spPr>
        <p:txBody>
          <a:bodyPr/>
          <a:lstStyle/>
          <a:p>
            <a:r>
              <a:rPr lang="de-DE" sz="4400" dirty="0" smtClean="0"/>
              <a:t>Zweiwöchiges Praktikum im Rahmen des Berufsorientierungsprogramms (BOP)</a:t>
            </a:r>
            <a:br>
              <a:rPr lang="de-DE" sz="4400" dirty="0" smtClean="0"/>
            </a:br>
            <a:r>
              <a:rPr lang="de-DE" sz="4400" dirty="0" smtClean="0"/>
              <a:t>in Kooperation mit der</a:t>
            </a:r>
            <a:br>
              <a:rPr lang="de-DE" sz="4400" dirty="0" smtClean="0"/>
            </a:br>
            <a:r>
              <a:rPr lang="de-DE" sz="4400" dirty="0" smtClean="0"/>
              <a:t/>
            </a:r>
            <a:br>
              <a:rPr lang="de-DE" sz="4400" dirty="0" smtClean="0"/>
            </a:br>
            <a:r>
              <a:rPr lang="de-DE" sz="4400" dirty="0"/>
              <a:t/>
            </a:r>
            <a:br>
              <a:rPr lang="de-DE" sz="4400" dirty="0"/>
            </a:br>
            <a:endParaRPr lang="de-DE" sz="4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237" y="2708920"/>
            <a:ext cx="5757459" cy="9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3575720" y="4581128"/>
            <a:ext cx="5184576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728120" y="4733528"/>
            <a:ext cx="5184576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3431704" y="4668485"/>
            <a:ext cx="5543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 smtClean="0"/>
              <a:t>13.05.2019 - 24.05.2019</a:t>
            </a:r>
            <a:endParaRPr lang="de-DE" sz="4000" dirty="0"/>
          </a:p>
          <a:p>
            <a:pPr algn="ctr"/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407883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Wirtschaftsverband HKH Saar e.V.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Wirtschaftsverband für das Holz- und Kunststoffhandwerk Saar e.V.</a:t>
            </a:r>
          </a:p>
          <a:p>
            <a:pPr marL="0" indent="0">
              <a:buNone/>
            </a:pPr>
            <a:r>
              <a:rPr lang="de-DE" dirty="0" smtClean="0"/>
              <a:t>	Von der Heydt-Anlage 49</a:t>
            </a:r>
          </a:p>
          <a:p>
            <a:pPr marL="0" indent="0">
              <a:buNone/>
            </a:pPr>
            <a:r>
              <a:rPr lang="de-DE" dirty="0" smtClean="0"/>
              <a:t>	66115 Saarbrücken</a:t>
            </a:r>
          </a:p>
          <a:p>
            <a:endParaRPr lang="de-DE" dirty="0" smtClean="0"/>
          </a:p>
          <a:p>
            <a:r>
              <a:rPr lang="de-DE" dirty="0" smtClean="0"/>
              <a:t>Berufsfeld: Tischler (Schreiner)</a:t>
            </a:r>
          </a:p>
          <a:p>
            <a:endParaRPr lang="de-DE" dirty="0" smtClean="0"/>
          </a:p>
          <a:p>
            <a:r>
              <a:rPr lang="de-DE" dirty="0" smtClean="0"/>
              <a:t>Ausbildungsleiter: Herr Bickelmann-Follmar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134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" y="0"/>
            <a:ext cx="12155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989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" y="0"/>
            <a:ext cx="12155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909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" y="0"/>
            <a:ext cx="12155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501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ile Körpe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ile Körpe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ile Körpe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0</TotalTime>
  <Words>67</Words>
  <Application>Microsoft Office PowerPoint</Application>
  <PresentationFormat>Breitbild</PresentationFormat>
  <Paragraphs>32</Paragraphs>
  <Slides>18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Verdana</vt:lpstr>
      <vt:lpstr>Office Theme</vt:lpstr>
      <vt:lpstr>1_Office Theme</vt:lpstr>
      <vt:lpstr>2_Office Theme</vt:lpstr>
      <vt:lpstr>Herzlich willkommen zum  Präsentationsabend der Jahrgangsstufe 8</vt:lpstr>
      <vt:lpstr>Schülerbetriebspraktikum 2019</vt:lpstr>
      <vt:lpstr>Zielsetzungen</vt:lpstr>
      <vt:lpstr>Betriebe</vt:lpstr>
      <vt:lpstr>Zweiwöchiges Praktikum im Rahmen des Berufsorientierungsprogramms (BOP) in Kooperation mit der   </vt:lpstr>
      <vt:lpstr>Wirtschaftsverband HKH Saar e.V.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Hans-Jürgen Engels</dc:creator>
  <cp:lastModifiedBy>Toshiba</cp:lastModifiedBy>
  <cp:revision>268</cp:revision>
  <cp:lastPrinted>2016-09-09T12:00:59Z</cp:lastPrinted>
  <dcterms:created xsi:type="dcterms:W3CDTF">2016-05-19T05:30:48Z</dcterms:created>
  <dcterms:modified xsi:type="dcterms:W3CDTF">2019-06-26T15:24:30Z</dcterms:modified>
</cp:coreProperties>
</file>