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UI/images/Inhalt.png" ContentType="image/.png"/>
  <Override PartName="/customUI/images/LG_20101.png" ContentType="image/.png"/>
  <Override PartName="/customUI/images/LG_30101.png" ContentType="image/.png"/>
  <Override PartName="/customUI/images/LG_05100.png" ContentType="image/.png"/>
  <Override PartName="/customUI/images/Button_Berichtsansichtt.png" ContentType="image/.png"/>
  <Override PartName="/customUI/images/LG_10101.png" ContentType="image/.png"/>
  <Override PartName="/customUI/images/haken0.png" ContentType="image/.png"/>
  <Override PartName="/customUI/images/LG_96901.png" ContentType="image/.png"/>
  <Override PartName="/customUI/images/Trennfolie-70mm0.png" ContentType="image/.png"/>
  <Override PartName="/customUI/images/PrintPreviewControl_698.png" ContentType="image/.png"/>
  <Override PartName="/customUI/images/LG_01900.png" ContentType="image/.png"/>
  <Override PartName="/customUI/images/Saveas.png" ContentType="image/.png"/>
  <Override PartName="/customUI/images/LG_96701.png" ContentType="image/.png"/>
  <Override PartName="/customUI/images/LG_90101.png" ContentType="image/.png"/>
  <Override PartName="/customUI/images/LG_02200.png" ContentType="image/.png"/>
  <Override PartName="/customUI/images/BA_Logo0.png" ContentType="image/.png"/>
  <Override PartName="/customUI/images/printer_16xLG.png" ContentType="image/.png"/>
  <Override PartName="/customUI/images/LG_60101.png" ContentType="image/.png"/>
  <Override PartName="/customUI/images/LG_70101.png" ContentType="image/.png"/>
  <Override PartName="/customUI/images/LG_00001.png" ContentType="image/.png"/>
  <Override PartName="/customUI/images/LG_02500.png" ContentType="image/.png"/>
  <Override PartName="/customUI/images/Titel-70mm0.png" ContentType="image/.png"/>
  <Override PartName="/customUI/images/LG_02200.jpg" ContentType="image/.jpg"/>
  <Override PartName="/customUI/images/LG_40101.png" ContentType="image/.png"/>
  <Override PartName="/customUI/images/LG_50101.png" ContentType="image/.png"/>
</Types>
</file>

<file path=_rels/.rels><?xml version="1.0" encoding="UTF-8" standalone="yes"?>
<Relationships xmlns="http://schemas.openxmlformats.org/package/2006/relationships"><Relationship Id="Rea34c82aaaf4481d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34" r:id="rId2"/>
    <p:sldMasterId id="2147483658" r:id="rId3"/>
    <p:sldMasterId id="2147483661" r:id="rId4"/>
    <p:sldMasterId id="2147483735" r:id="rId5"/>
    <p:sldMasterId id="2147483742" r:id="rId6"/>
    <p:sldMasterId id="2147483754" r:id="rId7"/>
    <p:sldMasterId id="2147483756" r:id="rId8"/>
    <p:sldMasterId id="2147483746" r:id="rId9"/>
  </p:sldMasterIdLst>
  <p:notesMasterIdLst>
    <p:notesMasterId r:id="rId31"/>
  </p:notesMasterIdLst>
  <p:handoutMasterIdLst>
    <p:handoutMasterId r:id="rId32"/>
  </p:handoutMasterIdLst>
  <p:sldIdLst>
    <p:sldId id="287" r:id="rId10"/>
    <p:sldId id="284" r:id="rId11"/>
    <p:sldId id="292" r:id="rId12"/>
    <p:sldId id="307" r:id="rId13"/>
    <p:sldId id="308" r:id="rId14"/>
    <p:sldId id="289" r:id="rId15"/>
    <p:sldId id="309" r:id="rId16"/>
    <p:sldId id="294" r:id="rId17"/>
    <p:sldId id="293" r:id="rId18"/>
    <p:sldId id="310" r:id="rId19"/>
    <p:sldId id="296" r:id="rId20"/>
    <p:sldId id="311" r:id="rId21"/>
    <p:sldId id="291" r:id="rId22"/>
    <p:sldId id="303" r:id="rId23"/>
    <p:sldId id="306" r:id="rId24"/>
    <p:sldId id="305" r:id="rId25"/>
    <p:sldId id="304" r:id="rId26"/>
    <p:sldId id="302" r:id="rId27"/>
    <p:sldId id="297" r:id="rId28"/>
    <p:sldId id="299" r:id="rId29"/>
    <p:sldId id="300" r:id="rId30"/>
  </p:sldIdLst>
  <p:sldSz cx="9180513" cy="6888163"/>
  <p:notesSz cx="6797675" cy="9926638"/>
  <p:defaultTextStyle>
    <a:defPPr>
      <a:defRPr lang="de-DE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6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pos="66">
          <p15:clr>
            <a:srgbClr val="A4A3A4"/>
          </p15:clr>
        </p15:guide>
        <p15:guide id="4" pos="5327">
          <p15:clr>
            <a:srgbClr val="A4A3A4"/>
          </p15:clr>
        </p15:guide>
        <p15:guide id="5" pos="449">
          <p15:clr>
            <a:srgbClr val="A4A3A4"/>
          </p15:clr>
        </p15:guide>
        <p15:guide id="6" orient="horz" pos="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6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j" initials="" lastIdx="1" clrIdx="0"/>
  <p:cmAuthor id="1" name="planasj" initials="JP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CDCDE"/>
    <a:srgbClr val="00B0F0"/>
    <a:srgbClr val="CCECFF"/>
    <a:srgbClr val="E2001A"/>
    <a:srgbClr val="58595B"/>
    <a:srgbClr val="FFFFFF"/>
    <a:srgbClr val="AAAAAA"/>
    <a:srgbClr val="969696"/>
    <a:srgbClr val="787878"/>
    <a:srgbClr val="4F9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8129" autoAdjust="0"/>
  </p:normalViewPr>
  <p:slideViewPr>
    <p:cSldViewPr snapToGrid="0">
      <p:cViewPr varScale="1">
        <p:scale>
          <a:sx n="78" d="100"/>
          <a:sy n="78" d="100"/>
        </p:scale>
        <p:origin x="888" y="77"/>
      </p:cViewPr>
      <p:guideLst>
        <p:guide orient="horz" pos="1006"/>
        <p:guide orient="horz" pos="4120"/>
        <p:guide pos="66"/>
        <p:guide pos="5327"/>
        <p:guide pos="449"/>
        <p:guide orient="horz" pos="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3396" y="-204"/>
      </p:cViewPr>
      <p:guideLst>
        <p:guide orient="horz" pos="3146"/>
        <p:guide pos="2144"/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C967404-156E-47EB-9877-E087AC5685E3}" type="datetimeFigureOut">
              <a:rPr lang="de-DE" smtClean="0"/>
              <a:pPr/>
              <a:t>03.09.2019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61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361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1D7242E3-06F1-4C75-A171-9FD46FAE3E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6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473"/>
            <a:ext cx="5435600" cy="446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29360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F5A85667-3F49-4250-BE36-49FB17FAAB2E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849689" y="9429360"/>
            <a:ext cx="2946400" cy="49570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9B01A3C9-0BCF-401E-AB78-2159E2565C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4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marR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29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053420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picVertraulich" hidden="1"/>
          <p:cNvGrpSpPr/>
          <p:nvPr/>
        </p:nvGrpSpPr>
        <p:grpSpPr>
          <a:xfrm>
            <a:off x="6966000" y="453547"/>
            <a:ext cx="2223994" cy="533769"/>
            <a:chOff x="6952888" y="459965"/>
            <a:chExt cx="2223994" cy="533769"/>
          </a:xfrm>
        </p:grpSpPr>
        <p:sp>
          <p:nvSpPr>
            <p:cNvPr id="8" name="Rechteck 7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" name="Textfeld 8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grpSp>
        <p:nvGrpSpPr>
          <p:cNvPr id="3" name="picIntern" hidden="1"/>
          <p:cNvGrpSpPr/>
          <p:nvPr/>
        </p:nvGrpSpPr>
        <p:grpSpPr>
          <a:xfrm>
            <a:off x="7574400" y="453542"/>
            <a:ext cx="1617987" cy="533769"/>
            <a:chOff x="7574400" y="108502"/>
            <a:chExt cx="1617987" cy="533769"/>
          </a:xfrm>
        </p:grpSpPr>
        <p:sp>
          <p:nvSpPr>
            <p:cNvPr id="13" name="Rechteck 12" hidden="1"/>
            <p:cNvSpPr/>
            <p:nvPr userDrawn="1"/>
          </p:nvSpPr>
          <p:spPr>
            <a:xfrm>
              <a:off x="7574400" y="108502"/>
              <a:ext cx="160798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4" name="Textfeld 13" hidden="1"/>
            <p:cNvSpPr txBox="1"/>
            <p:nvPr userDrawn="1"/>
          </p:nvSpPr>
          <p:spPr>
            <a:xfrm>
              <a:off x="7574400" y="218420"/>
              <a:ext cx="161798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500" baseline="0" dirty="0" smtClean="0">
                  <a:solidFill>
                    <a:srgbClr val="E2001A"/>
                  </a:solidFill>
                </a:rPr>
                <a:t>INTERN</a:t>
              </a:r>
              <a:endParaRPr lang="de-DE" sz="1700" b="1" spc="500" baseline="0" dirty="0">
                <a:solidFill>
                  <a:srgbClr val="E2001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88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 userDrawn="1"/>
        </p:nvSpPr>
        <p:spPr>
          <a:xfrm>
            <a:off x="494907" y="2802574"/>
            <a:ext cx="8244283" cy="27540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7575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Pct val="80000"/>
              <a:buNone/>
              <a:defRPr sz="3498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8BEC0"/>
              </a:buClr>
              <a:buSzPct val="110000"/>
              <a:defRPr sz="1999" baseline="0">
                <a:solidFill>
                  <a:schemeClr val="tx1"/>
                </a:solidFill>
                <a:latin typeface="+mn-lt"/>
              </a:defRPr>
            </a:lvl2pPr>
            <a:lvl3pPr marL="990600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6550" indent="-230188" algn="l" defTabSz="917575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3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5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7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9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41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Das ist eine Trennseite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mit einer dreizeiligen Headline,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die hier endet.</a:t>
            </a:r>
            <a:endParaRPr lang="de-DE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2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siness 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774" y="3441097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Trennseite mit Bild, optionaler Text. Her steht die Überschrift zu diesem Teil des Kapitels.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04124" y="4341097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Optionaler Text: Ansatzpunkte, Potentiale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„Bei der Trennseite die Kernaussage prägnant einsetzen.“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 Diagramm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5281" y="474227"/>
            <a:ext cx="8223738" cy="6053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Platz für große Grafiken / Diagramme / </a:t>
            </a:r>
            <a:r>
              <a:rPr lang="de-DE" dirty="0" err="1" smtClean="0"/>
              <a:t>Flowcharts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9009"/>
            <a:ext cx="5652000" cy="2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smtClean="0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2401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2014, © Bundesagentur für Arbeit</a:t>
            </a:r>
            <a:endParaRPr lang="de-DE" dirty="0"/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515281" y="1151279"/>
            <a:ext cx="8665232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"/>
            <a:ext cx="9180513" cy="6888163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614561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4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kern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Titelfolie ohne Bild.</a:t>
            </a:r>
            <a:br>
              <a:rPr lang="de-DE" dirty="0" smtClean="0"/>
            </a:br>
            <a:r>
              <a:rPr lang="de-DE" dirty="0" smtClean="0"/>
              <a:t>Auf dieser Folie können Sie mehr</a:t>
            </a:r>
            <a:br>
              <a:rPr lang="de-DE" dirty="0" smtClean="0"/>
            </a:br>
            <a:r>
              <a:rPr lang="de-DE" dirty="0" smtClean="0"/>
              <a:t>Inhalte unterbringen.	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picVertraulich" hidden="1"/>
          <p:cNvGrpSpPr/>
          <p:nvPr userDrawn="1"/>
        </p:nvGrpSpPr>
        <p:grpSpPr>
          <a:xfrm>
            <a:off x="6947893" y="453547"/>
            <a:ext cx="2223994" cy="533769"/>
            <a:chOff x="6952888" y="459965"/>
            <a:chExt cx="2223994" cy="533769"/>
          </a:xfrm>
        </p:grpSpPr>
        <p:sp>
          <p:nvSpPr>
            <p:cNvPr id="9" name="Rechteck 8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Textfeld 9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pic>
        <p:nvPicPr>
          <p:cNvPr id="2050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00" y="453600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3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8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774" y="5472000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Trennseite mit Bild, optionaler Text. Her steht die Überschrift zu diesem Teil des Kapitels.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04124" y="6372000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Optionaler Text: Ansatzpunkte, Potentiale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„Bei der Trennseite die Kernaussage prägnant einsetzen.“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50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712788" y="2146737"/>
            <a:ext cx="7743825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 Groß und prägnant.</a:t>
            </a:r>
            <a:endParaRPr lang="de-DE" dirty="0"/>
          </a:p>
        </p:txBody>
      </p:sp>
      <p:grpSp>
        <p:nvGrpSpPr>
          <p:cNvPr id="8" name="picVertraulich" hidden="1"/>
          <p:cNvGrpSpPr/>
          <p:nvPr userDrawn="1"/>
        </p:nvGrpSpPr>
        <p:grpSpPr>
          <a:xfrm>
            <a:off x="6947893" y="453547"/>
            <a:ext cx="2223994" cy="533769"/>
            <a:chOff x="6952888" y="459965"/>
            <a:chExt cx="2223994" cy="533769"/>
          </a:xfrm>
        </p:grpSpPr>
        <p:sp>
          <p:nvSpPr>
            <p:cNvPr id="9" name="Rechteck 8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Textfeld 9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pic>
        <p:nvPicPr>
          <p:cNvPr id="3074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00" y="453600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2788" y="3292561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84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976083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8000">
              <a:spcBef>
                <a:spcPts val="0"/>
              </a:spcBef>
              <a:spcAft>
                <a:spcPts val="200"/>
              </a:spcAft>
              <a:buNone/>
              <a:defRPr sz="1500" kern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1189839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8000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Titelfolie ohne Bild.</a:t>
            </a:r>
            <a:br>
              <a:rPr lang="de-DE" dirty="0" smtClean="0"/>
            </a:br>
            <a:r>
              <a:rPr lang="de-DE" dirty="0" smtClean="0"/>
              <a:t>Auf dieser Folie können Sie mehr</a:t>
            </a:r>
            <a:br>
              <a:rPr lang="de-DE" dirty="0" smtClean="0"/>
            </a:br>
            <a:r>
              <a:rPr lang="de-DE" dirty="0" smtClean="0"/>
              <a:t>Inhalte unterbringen.	</a:t>
            </a:r>
            <a:endParaRPr lang="de-DE" dirty="0"/>
          </a:p>
        </p:txBody>
      </p:sp>
      <p:grpSp>
        <p:nvGrpSpPr>
          <p:cNvPr id="8" name="picVertraulich" hidden="1"/>
          <p:cNvGrpSpPr/>
          <p:nvPr userDrawn="1"/>
        </p:nvGrpSpPr>
        <p:grpSpPr>
          <a:xfrm>
            <a:off x="6947893" y="453547"/>
            <a:ext cx="2223994" cy="533769"/>
            <a:chOff x="6952888" y="459965"/>
            <a:chExt cx="2223994" cy="533769"/>
          </a:xfrm>
        </p:grpSpPr>
        <p:sp>
          <p:nvSpPr>
            <p:cNvPr id="9" name="Rechteck 8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Textfeld 9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pic>
        <p:nvPicPr>
          <p:cNvPr id="4098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00" y="453600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 defTabSz="918000">
              <a:buNone/>
              <a:defRPr lang="de-DE" sz="1500" kern="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Text: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tart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4154" y="2802681"/>
            <a:ext cx="7730836" cy="2752782"/>
          </a:xfrm>
          <a:prstGeom prst="rect">
            <a:avLst/>
          </a:prstGeom>
        </p:spPr>
        <p:txBody>
          <a:bodyPr lIns="0" tIns="0" rIns="0" bIns="0"/>
          <a:lstStyle>
            <a:lvl1pPr algn="l" defTabSz="918000">
              <a:defRPr sz="3500" b="1" kern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Das ist eine Startfolie mit</a:t>
            </a:r>
            <a:br>
              <a:rPr lang="de-DE" dirty="0" smtClean="0"/>
            </a:br>
            <a:r>
              <a:rPr lang="de-DE" dirty="0" smtClean="0"/>
              <a:t>einer dreizeiligen Headline,</a:t>
            </a:r>
            <a:br>
              <a:rPr lang="de-DE" dirty="0" smtClean="0"/>
            </a:br>
            <a:r>
              <a:rPr lang="de-DE" dirty="0" smtClean="0"/>
              <a:t>die hier endet.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8456" y="468058"/>
            <a:ext cx="8007858" cy="2615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8000">
              <a:buNone/>
              <a:defRPr sz="1499" b="0" kern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0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Datum</a:t>
            </a:r>
            <a:r>
              <a:rPr lang="de-DE" dirty="0" smtClean="0"/>
              <a:t> I Referent I Weitere Informationen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15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5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  <p:sp>
        <p:nvSpPr>
          <p:cNvPr id="4" name="Hintergrundblende"/>
          <p:cNvSpPr/>
          <p:nvPr/>
        </p:nvSpPr>
        <p:spPr>
          <a:xfrm>
            <a:off x="0" y="2592822"/>
            <a:ext cx="9180513" cy="421027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40" name="Weisse Linie"/>
          <p:cNvSpPr>
            <a:spLocks noChangeShapeType="1"/>
          </p:cNvSpPr>
          <p:nvPr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2" name="Titelbil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" y="2673409"/>
            <a:ext cx="9074150" cy="3695700"/>
          </a:xfrm>
          <a:prstGeom prst="rect">
            <a:avLst/>
          </a:prstGeom>
        </p:spPr>
      </p:pic>
      <p:sp>
        <p:nvSpPr>
          <p:cNvPr id="10" name="Logoblende"/>
          <p:cNvSpPr/>
          <p:nvPr/>
        </p:nvSpPr>
        <p:spPr>
          <a:xfrm>
            <a:off x="0" y="5896947"/>
            <a:ext cx="9175606" cy="99148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3" name="pic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59500"/>
            <a:ext cx="2286000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  <p:sp>
        <p:nvSpPr>
          <p:cNvPr id="2" name="Logoblende"/>
          <p:cNvSpPr/>
          <p:nvPr/>
        </p:nvSpPr>
        <p:spPr>
          <a:xfrm>
            <a:off x="0" y="5896947"/>
            <a:ext cx="9175606" cy="99148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Weisse Linie"/>
          <p:cNvSpPr>
            <a:spLocks noChangeShapeType="1"/>
          </p:cNvSpPr>
          <p:nvPr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4" name="pic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59500"/>
            <a:ext cx="2286000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" y="-1"/>
            <a:ext cx="9180149" cy="6888163"/>
          </a:xfrm>
          <a:prstGeom prst="rect">
            <a:avLst/>
          </a:prstGeom>
        </p:spPr>
      </p:pic>
      <p:sp>
        <p:nvSpPr>
          <p:cNvPr id="180257" name="SeiteNr"/>
          <p:cNvSpPr>
            <a:spLocks noChangeArrowheads="1"/>
          </p:cNvSpPr>
          <p:nvPr/>
        </p:nvSpPr>
        <p:spPr bwMode="auto">
          <a:xfrm>
            <a:off x="8204201" y="6615959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/>
              <a:t>Seite </a:t>
            </a:r>
            <a:fld id="{74FECFAA-7E63-4B4B-BCB7-18CE54C41901}" type="slidenum">
              <a:rPr lang="de-DE" sz="1000"/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/>
          </a:p>
        </p:txBody>
      </p:sp>
      <p:sp>
        <p:nvSpPr>
          <p:cNvPr id="180263" name="Schwarze Linie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de-DE"/>
          </a:p>
        </p:txBody>
      </p:sp>
      <p:sp>
        <p:nvSpPr>
          <p:cNvPr id="22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2908"/>
            <a:ext cx="5652000" cy="2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r_picB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332" r="10435"/>
          <a:stretch/>
        </p:blipFill>
        <p:spPr>
          <a:xfrm>
            <a:off x="89962" y="71117"/>
            <a:ext cx="9090551" cy="5266874"/>
          </a:xfrm>
          <a:prstGeom prst="rect">
            <a:avLst/>
          </a:prstGeom>
        </p:spPr>
      </p:pic>
      <p:pic>
        <p:nvPicPr>
          <p:cNvPr id="2" name="Bildblend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" y="-7143"/>
            <a:ext cx="9169380" cy="5345134"/>
          </a:xfrm>
          <a:prstGeom prst="rect">
            <a:avLst/>
          </a:prstGeom>
        </p:spPr>
      </p:pic>
      <p:pic>
        <p:nvPicPr>
          <p:cNvPr id="3" name="Textblend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3397"/>
            <a:ext cx="9180513" cy="1564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6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intergru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" y="-6941"/>
            <a:ext cx="9180149" cy="6891339"/>
          </a:xfrm>
          <a:prstGeom prst="rect">
            <a:avLst/>
          </a:prstGeom>
        </p:spPr>
      </p:pic>
      <p:sp>
        <p:nvSpPr>
          <p:cNvPr id="15" name="Weisse Linie"/>
          <p:cNvSpPr>
            <a:spLocks noChangeShapeType="1"/>
          </p:cNvSpPr>
          <p:nvPr/>
        </p:nvSpPr>
        <p:spPr bwMode="auto">
          <a:xfrm>
            <a:off x="716400" y="727200"/>
            <a:ext cx="849378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1735" tIns="45865" rIns="91735" bIns="45865">
            <a:spAutoFit/>
          </a:bodyPr>
          <a:lstStyle/>
          <a:p>
            <a:endParaRPr lang="de-DE" sz="1799">
              <a:solidFill>
                <a:prstClr val="black"/>
              </a:solidFill>
            </a:endParaRPr>
          </a:p>
        </p:txBody>
      </p:sp>
      <p:sp>
        <p:nvSpPr>
          <p:cNvPr id="17" name="Rote Linie"/>
          <p:cNvSpPr>
            <a:spLocks noChangeShapeType="1"/>
          </p:cNvSpPr>
          <p:nvPr/>
        </p:nvSpPr>
        <p:spPr bwMode="auto">
          <a:xfrm>
            <a:off x="3652" y="5892341"/>
            <a:ext cx="9182673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endParaRPr lang="de-DE" sz="1799">
              <a:solidFill>
                <a:prstClr val="black"/>
              </a:solidFill>
            </a:endParaRPr>
          </a:p>
        </p:txBody>
      </p:sp>
      <p:pic>
        <p:nvPicPr>
          <p:cNvPr id="3" name="pic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59500"/>
            <a:ext cx="2286000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5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te Linie"/>
          <p:cNvSpPr>
            <a:spLocks noChangeShapeType="1"/>
          </p:cNvSpPr>
          <p:nvPr/>
        </p:nvSpPr>
        <p:spPr bwMode="auto">
          <a:xfrm>
            <a:off x="515281" y="1151279"/>
            <a:ext cx="8665232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1" name="Hak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7" y="102542"/>
            <a:ext cx="9076685" cy="1054404"/>
          </a:xfrm>
          <a:prstGeom prst="rect">
            <a:avLst/>
          </a:prstGeom>
        </p:spPr>
      </p:pic>
      <p:sp>
        <p:nvSpPr>
          <p:cNvPr id="24" name="Schwarze Linie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94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9">
              <a:solidFill>
                <a:prstClr val="black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031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6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tzhalter"/>
          <p:cNvSpPr>
            <a:spLocks noGrp="1"/>
          </p:cNvSpPr>
          <p:nvPr>
            <p:ph type="title"/>
          </p:nvPr>
        </p:nvSpPr>
        <p:spPr>
          <a:xfrm>
            <a:off x="459026" y="275846"/>
            <a:ext cx="8262462" cy="11480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 Platzhalter"/>
          <p:cNvSpPr>
            <a:spLocks noGrp="1"/>
          </p:cNvSpPr>
          <p:nvPr>
            <p:ph type="body" idx="1"/>
          </p:nvPr>
        </p:nvSpPr>
        <p:spPr>
          <a:xfrm>
            <a:off x="459026" y="1634575"/>
            <a:ext cx="8262462" cy="46747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13" name="Schwarze Linie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94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9">
              <a:solidFill>
                <a:prstClr val="black"/>
              </a:solidFill>
            </a:endParaRPr>
          </a:p>
        </p:txBody>
      </p:sp>
      <p:sp>
        <p:nvSpPr>
          <p:cNvPr id="8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9009"/>
            <a:ext cx="5652000" cy="2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  <p:sp>
        <p:nvSpPr>
          <p:cNvPr id="16" name="SeiteNr"/>
          <p:cNvSpPr>
            <a:spLocks noChangeArrowheads="1"/>
          </p:cNvSpPr>
          <p:nvPr/>
        </p:nvSpPr>
        <p:spPr bwMode="auto">
          <a:xfrm>
            <a:off x="8204201" y="6615960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0" tIns="44771" rIns="89540" bIns="44771"/>
          <a:lstStyle/>
          <a:p>
            <a:pPr algn="r" defTabSz="894902" eaLnBrk="0" fontAlgn="base" hangingPunct="0">
              <a:spcBef>
                <a:spcPct val="0"/>
              </a:spcBef>
              <a:spcAft>
                <a:spcPts val="200"/>
              </a:spcAft>
            </a:pPr>
            <a:r>
              <a:rPr lang="de-DE" sz="999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999">
                <a:solidFill>
                  <a:srgbClr val="000000"/>
                </a:solidFill>
              </a:rPr>
              <a:pPr algn="r" defTabSz="894902" eaLnBrk="0" fontAlgn="base" hangingPunct="0"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999" dirty="0">
              <a:solidFill>
                <a:srgbClr val="000000"/>
              </a:solidFill>
            </a:endParaRPr>
          </a:p>
        </p:txBody>
      </p:sp>
      <p:pic>
        <p:nvPicPr>
          <p:cNvPr id="27" name="Hak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7" y="102542"/>
            <a:ext cx="9076685" cy="105440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940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98" r:id="rId2"/>
    <p:sldLayoutId id="21474837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8648" rtl="0" eaLnBrk="1" latinLnBrk="0" hangingPunct="1">
        <a:spcBef>
          <a:spcPct val="0"/>
        </a:spcBef>
        <a:buNone/>
        <a:defRPr sz="1999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8648" rtl="0" eaLnBrk="1" latinLnBrk="0" hangingPunct="1">
        <a:spcBef>
          <a:spcPts val="0"/>
        </a:spcBef>
        <a:buClr>
          <a:srgbClr val="FF0000"/>
        </a:buClr>
        <a:buFont typeface="Arial"/>
        <a:buNone/>
        <a:defRPr sz="1399" kern="0" baseline="0">
          <a:solidFill>
            <a:schemeClr val="tx1"/>
          </a:solidFill>
          <a:latin typeface="Arial"/>
          <a:ea typeface="+mn-ea"/>
          <a:cs typeface="Arial"/>
        </a:defRPr>
      </a:lvl1pPr>
      <a:lvl2pPr marL="541460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8090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3pPr>
      <a:lvl4pPr marL="1076547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4pPr>
      <a:lvl5pPr marL="1350462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5pPr>
      <a:lvl6pPr marL="1619601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6pPr>
      <a:lvl7pPr marL="1890328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7pPr>
      <a:lvl8pPr marL="2159465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8pPr>
      <a:lvl9pPr marL="24286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9pPr>
    </p:bodyStyle>
    <p:otherStyle>
      <a:defPPr>
        <a:defRPr lang="de-DE"/>
      </a:defPPr>
      <a:lvl1pPr marL="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8648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7295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594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34589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93236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51884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1053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6918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hyperlink" Target="http://bwt.planet-beruf.de/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de/url?sa=i&amp;rct=j&amp;q=&amp;esrc=s&amp;source=images&amp;cd=&amp;ved=2ahUKEwjvjv7FkYLkAhVDZFAKHQ8lBwoQjRx6BAgBEAQ&amp;url=https%3A%2F%2Fpublicdomainvectors.org%2Fde%2Fkostenlose-vektorgrafiken%2FStrichm%25C3%25A4nnchen-von-Mutter-und-Kind%2F72841.html&amp;psig=AOvVaw2IFF9pZLrDLGH1W1lLlLpe&amp;ust=1565864366879377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90001" y="1173344"/>
            <a:ext cx="8467725" cy="677108"/>
          </a:xfrm>
        </p:spPr>
        <p:txBody>
          <a:bodyPr/>
          <a:lstStyle/>
          <a:p>
            <a:pPr algn="ctr"/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altLang="de-DE" sz="2000" dirty="0"/>
              <a:t>Informationsveranstaltung an der </a:t>
            </a:r>
            <a:r>
              <a:rPr lang="de-DE" altLang="de-DE" sz="2000" dirty="0" smtClean="0"/>
              <a:t>Gemeinschaftsschule </a:t>
            </a:r>
            <a:r>
              <a:rPr lang="de-DE" altLang="de-DE" sz="2000" dirty="0" err="1"/>
              <a:t>Bexbach</a:t>
            </a:r>
            <a:endParaRPr lang="de-DE" sz="20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03.09.2019 / </a:t>
            </a:r>
            <a:r>
              <a:rPr lang="de-DE" dirty="0" smtClean="0"/>
              <a:t>Fr. Ringeisen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196816" y="5377239"/>
            <a:ext cx="7753350" cy="230832"/>
          </a:xfrm>
        </p:spPr>
        <p:txBody>
          <a:bodyPr/>
          <a:lstStyle/>
          <a:p>
            <a:r>
              <a:rPr lang="de-DE" dirty="0"/>
              <a:t>	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1" y="3158085"/>
            <a:ext cx="3114416" cy="233457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103696" y="2497659"/>
            <a:ext cx="6840334" cy="8402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de-DE" sz="5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Herzlich Willkommen </a:t>
            </a:r>
            <a:endParaRPr lang="de-DE" sz="54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9353" y="452826"/>
            <a:ext cx="7758839" cy="732173"/>
          </a:xfrm>
        </p:spPr>
        <p:txBody>
          <a:bodyPr/>
          <a:lstStyle/>
          <a:p>
            <a:r>
              <a:rPr lang="de-DE" altLang="de-DE" dirty="0">
                <a:solidFill>
                  <a:schemeClr val="accent1"/>
                </a:solidFill>
                <a:latin typeface="Verdana" panose="020B0604030504040204" pitchFamily="34" charset="0"/>
              </a:rPr>
              <a:t>Der Ausbildungsmarkt im Saarland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80903" y="1770003"/>
            <a:ext cx="7690225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Trends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Weniger Schüler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höhere Studierneigung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weniger Interessenten für Ausbildungsberufe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mehr Betriebe suchen </a:t>
            </a:r>
            <a:r>
              <a:rPr lang="de-DE" altLang="de-DE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Fachkräfte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de-DE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Folgen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gute </a:t>
            </a: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Chancen für motivierte Bewerber bereits mit Hauptschulabschluss oder Mittlerem Bildungsabschluss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bessere Auswahlmöglichkeiten für Bewerber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Betriebe finden nicht genügend Personal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teils hohe Abbruchquoten bei weiterführenden Schulen und verspäteter Berufseinstieg</a:t>
            </a:r>
          </a:p>
          <a:p>
            <a:pPr lvl="1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Angebot der Berufsberatung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580079" y="1178953"/>
            <a:ext cx="7737367" cy="5283791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600" b="1" kern="0" dirty="0">
                <a:solidFill>
                  <a:srgbClr val="000000"/>
                </a:solidFill>
              </a:rPr>
              <a:t>Einzelberatung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600" kern="0" dirty="0">
                <a:solidFill>
                  <a:srgbClr val="000000"/>
                </a:solidFill>
              </a:rPr>
              <a:t>	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Ich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altLang="de-DE" sz="1600" kern="0" dirty="0">
                <a:solidFill>
                  <a:srgbClr val="000000"/>
                </a:solidFill>
              </a:rPr>
              <a:t>helfen dabei, ein berufliches Ziel zu entwickeln und stellen die möglichen Wege dorthin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vor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05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600" b="1" kern="0" dirty="0">
                <a:solidFill>
                  <a:srgbClr val="000000"/>
                </a:solidFill>
              </a:rPr>
              <a:t>Informieren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600" kern="0" dirty="0">
                <a:solidFill>
                  <a:srgbClr val="000000"/>
                </a:solidFill>
              </a:rPr>
              <a:t>	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Ich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altLang="de-DE" sz="1600" kern="0" dirty="0">
                <a:solidFill>
                  <a:srgbClr val="000000"/>
                </a:solidFill>
              </a:rPr>
              <a:t>informieren Sie und Ihre Kinder u.a. über 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		-Tätigkeitsinhalte </a:t>
            </a:r>
            <a:r>
              <a:rPr lang="de-DE" altLang="de-DE" sz="1600" kern="0" dirty="0">
                <a:solidFill>
                  <a:srgbClr val="000000"/>
                </a:solidFill>
              </a:rPr>
              <a:t>in verschiedenen Berufen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		-Anforderungen </a:t>
            </a:r>
            <a:r>
              <a:rPr lang="de-DE" altLang="de-DE" sz="1600" kern="0" dirty="0">
                <a:solidFill>
                  <a:srgbClr val="000000"/>
                </a:solidFill>
              </a:rPr>
              <a:t>in Berufen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		-Erwartungen </a:t>
            </a:r>
            <a:r>
              <a:rPr lang="de-DE" altLang="de-DE" sz="1600" kern="0" dirty="0">
                <a:solidFill>
                  <a:srgbClr val="000000"/>
                </a:solidFill>
              </a:rPr>
              <a:t>der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Arbeitgeber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		-den Ausbildungsmarkt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05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Ich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helfen, </a:t>
            </a:r>
            <a:r>
              <a:rPr lang="de-DE" altLang="de-DE" sz="1600" kern="0" dirty="0">
                <a:solidFill>
                  <a:srgbClr val="000000"/>
                </a:solidFill>
              </a:rPr>
              <a:t>passende Ausbildungsstellen zu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finden und zeigen wie man selbst nach Ausbildungsstellen sucht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de-DE" sz="100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Ich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 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beantworten Fragen zu </a:t>
            </a:r>
            <a:r>
              <a:rPr lang="de-DE" altLang="de-DE" sz="1600" kern="0" dirty="0">
                <a:solidFill>
                  <a:srgbClr val="000000"/>
                </a:solidFill>
              </a:rPr>
              <a:t>Bewerbungsunterlagen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de-DE" sz="105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Ich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helfen, </a:t>
            </a:r>
            <a:r>
              <a:rPr lang="de-DE" altLang="de-DE" sz="1600" kern="0" dirty="0">
                <a:solidFill>
                  <a:srgbClr val="000000"/>
                </a:solidFill>
              </a:rPr>
              <a:t>in Frage kommende Alternativberufe zu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finden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de-DE" sz="105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Ich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altLang="de-DE" sz="1600" kern="0" dirty="0" smtClean="0">
                <a:solidFill>
                  <a:srgbClr val="000000"/>
                </a:solidFill>
              </a:rPr>
              <a:t>beantworten Fragen zum weiteren Schulbesuch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de-DE" sz="105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Einschaltung von Fachdiensten</a:t>
            </a:r>
            <a:endParaRPr lang="de-DE" altLang="de-DE" sz="160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/>
                </a:solidFill>
                <a:latin typeface="Verdana" panose="020B0604030504040204" pitchFamily="34" charset="0"/>
              </a:rPr>
              <a:t>Berufsorientierung durch den </a:t>
            </a:r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Berufsberater</a:t>
            </a:r>
            <a:b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</a:br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(konkrete Planung)</a:t>
            </a:r>
            <a:endParaRPr lang="de-DE" altLang="de-DE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580079" y="1178953"/>
            <a:ext cx="7737367" cy="5283791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alt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Klassenveranstaltung September 2019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Berufsorientierungsveranstaltung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Thema: „Was ist Berufsberatung“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Info zum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Berufsinformationszentrum </a:t>
            </a: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de-DE" altLang="de-DE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BIZmobil</a:t>
            </a: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) – Januar 2020	Informationsmöglichkeiten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im BIZ und im Internet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Klassenveranstaltung Juni </a:t>
            </a: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2020</a:t>
            </a: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Wege nach Klasse 9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Hilfe bei der Ausbildungssuche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Angebot von Einzelgesprächen</a:t>
            </a: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regelmäßige Schulsprechstunde über das gesamte Schuljahr oder auch danach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 smtClean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Onlineangebot der Agentur für Arbeit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519538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2" y="1714873"/>
            <a:ext cx="1826907" cy="8920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5" y="1829484"/>
            <a:ext cx="2186538" cy="13275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5" y="3157026"/>
            <a:ext cx="2434995" cy="5094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5367687"/>
            <a:ext cx="2431057" cy="52581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39" y="1933973"/>
            <a:ext cx="1881513" cy="11185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57" y="3499178"/>
            <a:ext cx="1655354" cy="5258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68" y="4813415"/>
            <a:ext cx="996023" cy="9257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125" y="4899014"/>
            <a:ext cx="1365622" cy="73158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2" y="3336472"/>
            <a:ext cx="1983669" cy="1229875"/>
          </a:xfrm>
          <a:prstGeom prst="rect">
            <a:avLst/>
          </a:prstGeom>
        </p:spPr>
      </p:pic>
      <p:pic>
        <p:nvPicPr>
          <p:cNvPr id="1026" name="Picture 2" descr="BW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5" y="4232264"/>
            <a:ext cx="2333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BEWERBUNGSTRAINING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519538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3576" t="8176" r="22568" b="19182"/>
          <a:stretch/>
        </p:blipFill>
        <p:spPr>
          <a:xfrm>
            <a:off x="1339912" y="1323502"/>
            <a:ext cx="6917524" cy="52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/>
                </a:solidFill>
                <a:latin typeface="Verdana" panose="020B0604030504040204" pitchFamily="34" charset="0"/>
              </a:rPr>
              <a:t>BEWERBUNGSTRAINING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519538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5556" t="10594" r="22676" b="11381"/>
          <a:stretch/>
        </p:blipFill>
        <p:spPr>
          <a:xfrm>
            <a:off x="1711105" y="1243758"/>
            <a:ext cx="6002173" cy="50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/>
                </a:solidFill>
                <a:latin typeface="Verdana" panose="020B0604030504040204" pitchFamily="34" charset="0"/>
              </a:rPr>
              <a:t>BEWERBUNGSTRAINING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519538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5709" t="17463" r="22979" b="11921"/>
          <a:stretch/>
        </p:blipFill>
        <p:spPr>
          <a:xfrm>
            <a:off x="1225410" y="1243758"/>
            <a:ext cx="6726726" cy="52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BERUFENET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519538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7324" t="7707" r="16817" b="4559"/>
          <a:stretch/>
        </p:blipFill>
        <p:spPr>
          <a:xfrm>
            <a:off x="1076215" y="1148224"/>
            <a:ext cx="7237701" cy="54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BERUFENET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519538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600" kern="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7324" t="7452" r="16867" b="9584"/>
          <a:stretch/>
        </p:blipFill>
        <p:spPr>
          <a:xfrm>
            <a:off x="754167" y="1114149"/>
            <a:ext cx="7633833" cy="54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2095" y="293567"/>
            <a:ext cx="7758839" cy="732173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Alternativen zum Schulbesuch oder der Ausbildung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624130" y="1341220"/>
            <a:ext cx="7737367" cy="4434890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b="1" kern="0" dirty="0">
                <a:solidFill>
                  <a:srgbClr val="000000"/>
                </a:solidFill>
              </a:rPr>
              <a:t>Freiwilligendienste (FSJ, </a:t>
            </a:r>
            <a:r>
              <a:rPr lang="de-DE" altLang="de-DE" sz="1800" b="1" kern="0" dirty="0" smtClean="0">
                <a:solidFill>
                  <a:srgbClr val="000000"/>
                </a:solidFill>
              </a:rPr>
              <a:t>FÖJ, Bundesfreiwilligendienste</a:t>
            </a:r>
            <a:r>
              <a:rPr lang="de-DE" altLang="de-DE" sz="1800" b="1" kern="0" dirty="0">
                <a:solidFill>
                  <a:srgbClr val="000000"/>
                </a:solidFill>
              </a:rPr>
              <a:t>, …)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400" kern="0" dirty="0">
                <a:solidFill>
                  <a:srgbClr val="000000"/>
                </a:solidFill>
              </a:rPr>
              <a:t>verschiedene Einsatzmöglichkeiten; nicht alle 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400" kern="0" dirty="0">
                <a:solidFill>
                  <a:srgbClr val="000000"/>
                </a:solidFill>
              </a:rPr>
              <a:t>Berufsbereiche wählbar;  finanzielle Unterstützung durch die 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400" kern="0" dirty="0">
                <a:solidFill>
                  <a:srgbClr val="000000"/>
                </a:solidFill>
              </a:rPr>
              <a:t>Einrichtungen</a:t>
            </a: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altLang="de-DE" sz="160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b="1" kern="0" dirty="0">
                <a:solidFill>
                  <a:srgbClr val="000000"/>
                </a:solidFill>
              </a:rPr>
              <a:t>Einstiegsqualifizierung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400" kern="0" dirty="0">
                <a:solidFill>
                  <a:srgbClr val="000000"/>
                </a:solidFill>
              </a:rPr>
              <a:t>bis zu einjähriges betriebliches Praktikum </a:t>
            </a:r>
            <a:r>
              <a:rPr lang="de-DE" altLang="de-DE" sz="1400" kern="0" dirty="0" smtClean="0">
                <a:solidFill>
                  <a:srgbClr val="000000"/>
                </a:solidFill>
              </a:rPr>
              <a:t>im </a:t>
            </a:r>
            <a:r>
              <a:rPr lang="de-DE" altLang="de-DE" sz="1400" kern="0" dirty="0">
                <a:solidFill>
                  <a:srgbClr val="000000"/>
                </a:solidFill>
              </a:rPr>
              <a:t>möglichen </a:t>
            </a:r>
            <a:r>
              <a:rPr lang="de-DE" altLang="de-DE" sz="1400" kern="0" dirty="0" smtClean="0">
                <a:solidFill>
                  <a:srgbClr val="000000"/>
                </a:solidFill>
              </a:rPr>
              <a:t>Wunschberuf, finanzielle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400" kern="0" dirty="0" smtClean="0">
                <a:solidFill>
                  <a:srgbClr val="000000"/>
                </a:solidFill>
              </a:rPr>
              <a:t>Unterstützung </a:t>
            </a:r>
            <a:r>
              <a:rPr lang="de-DE" altLang="de-DE" sz="1400" kern="0" dirty="0">
                <a:solidFill>
                  <a:srgbClr val="000000"/>
                </a:solidFill>
              </a:rPr>
              <a:t>durch die Agentur für Arbeit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400" kern="0" dirty="0">
              <a:solidFill>
                <a:srgbClr val="000000"/>
              </a:solidFill>
            </a:endParaRPr>
          </a:p>
          <a:p>
            <a:pPr marL="336550" lvl="0" indent="-3365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b="1" kern="0" dirty="0">
                <a:solidFill>
                  <a:srgbClr val="000000"/>
                </a:solidFill>
              </a:rPr>
              <a:t>Berufsvorbereitung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400" kern="0" dirty="0">
                <a:solidFill>
                  <a:srgbClr val="000000"/>
                </a:solidFill>
              </a:rPr>
              <a:t>Bildungsangebot durch die Berufsberatung, um verschiedene Berufsbereiche auch in</a:t>
            </a:r>
          </a:p>
          <a:p>
            <a:pPr marL="522288" lvl="1" indent="-184150" defTabSz="89535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400" kern="0" dirty="0">
                <a:solidFill>
                  <a:srgbClr val="000000"/>
                </a:solidFill>
              </a:rPr>
              <a:t>der Praxis kennenzulernen; Hilfe bei der Ausbildungssuche im Wunschberuf;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sz="16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6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Ihre Ansprechpartnerin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b="1" dirty="0" smtClean="0">
                <a:solidFill>
                  <a:srgbClr val="000000"/>
                </a:solidFill>
                <a:latin typeface="Arial"/>
              </a:rPr>
              <a:t>Maureen Ringeisen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Agentur für Arbeit Neunkirchen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Ringstraße 1, 66538 Neunkirchen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(Montags und Mittwochs)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</a:rPr>
              <a:t>Telefon: 0800 </a:t>
            </a:r>
            <a:r>
              <a:rPr lang="de-DE" dirty="0">
                <a:solidFill>
                  <a:srgbClr val="000000"/>
                </a:solidFill>
              </a:rPr>
              <a:t>4 5555 </a:t>
            </a:r>
            <a:r>
              <a:rPr lang="de-DE" dirty="0" smtClean="0">
                <a:solidFill>
                  <a:srgbClr val="000000"/>
                </a:solidFill>
              </a:rPr>
              <a:t>00 (kostenfrei </a:t>
            </a:r>
            <a:r>
              <a:rPr lang="de-DE" dirty="0">
                <a:solidFill>
                  <a:srgbClr val="000000"/>
                </a:solidFill>
              </a:rPr>
              <a:t>/</a:t>
            </a:r>
            <a:r>
              <a:rPr lang="de-DE" dirty="0" smtClean="0">
                <a:solidFill>
                  <a:srgbClr val="000000"/>
                </a:solidFill>
              </a:rPr>
              <a:t> 8:00 – 18:00 Uhr)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</a:rPr>
              <a:t>Mail</a:t>
            </a:r>
            <a:r>
              <a:rPr lang="de-DE" dirty="0">
                <a:solidFill>
                  <a:srgbClr val="000000"/>
                </a:solidFill>
              </a:rPr>
              <a:t>: saarland.berufsberatung.351@arbeitsagentur.de </a:t>
            </a:r>
            <a:endParaRPr lang="de-DE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b="1" dirty="0" smtClean="0">
                <a:solidFill>
                  <a:srgbClr val="000000"/>
                </a:solidFill>
                <a:latin typeface="Arial"/>
              </a:rPr>
              <a:t>Schulsprechstunde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an der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GemS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</a:rPr>
              <a:t>Bexbach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alle 14 Tage jeweils montags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Anmeldebögen im Sekretariat erhältlich </a:t>
            </a:r>
            <a:endParaRPr lang="de-DE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9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58879" y="2545089"/>
            <a:ext cx="7743825" cy="1338828"/>
          </a:xfrm>
        </p:spPr>
        <p:txBody>
          <a:bodyPr/>
          <a:lstStyle/>
          <a:p>
            <a:pPr algn="ctr"/>
            <a:r>
              <a:rPr lang="de-DE" sz="5400" dirty="0" smtClean="0"/>
              <a:t>Fragen?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27. August </a:t>
            </a:r>
            <a:r>
              <a:rPr lang="de-DE" dirty="0" smtClean="0"/>
              <a:t>2019 / Fr. Ringeisen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196816" y="5377239"/>
            <a:ext cx="7753350" cy="230832"/>
          </a:xfrm>
        </p:spPr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03263" y="2069782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</a:rPr>
              <a:t>?</a:t>
            </a:r>
            <a:endParaRPr lang="de-DE" sz="5400" dirty="0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47547" y="1356822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de-DE" sz="8000" dirty="0">
                <a:solidFill>
                  <a:srgbClr val="FF0000"/>
                </a:solidFill>
              </a:rPr>
              <a:t>?</a:t>
            </a:r>
            <a:endParaRPr lang="de-DE" sz="8000" dirty="0" smtClean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0550" y="4038410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de-DE" sz="88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06951" y="4542042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</a:rPr>
              <a:t>?</a:t>
            </a:r>
            <a:endParaRPr lang="de-DE" sz="5400" dirty="0" smtClean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159770" y="4016340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de-DE" sz="11500" dirty="0">
                <a:solidFill>
                  <a:srgbClr val="FF0000"/>
                </a:solidFill>
              </a:rPr>
              <a:t>?</a:t>
            </a:r>
            <a:endParaRPr lang="de-DE" sz="11500" dirty="0" smtClean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035168" y="1668727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de-DE" sz="7200" dirty="0">
                <a:solidFill>
                  <a:srgbClr val="FF0000"/>
                </a:solidFill>
              </a:rPr>
              <a:t>?</a:t>
            </a:r>
            <a:endParaRPr lang="de-DE" sz="7200" dirty="0" smtClean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43967" y="3445888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de-DE" sz="16600" dirty="0">
                <a:solidFill>
                  <a:srgbClr val="FF0000"/>
                </a:solidFill>
              </a:rPr>
              <a:t>?</a:t>
            </a:r>
            <a:endParaRPr lang="de-DE" sz="16600" dirty="0" smtClean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43361" y="1728769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</a:rPr>
              <a:t>?</a:t>
            </a:r>
            <a:endParaRPr lang="de-DE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58879" y="2545089"/>
            <a:ext cx="7743825" cy="2169825"/>
          </a:xfrm>
        </p:spPr>
        <p:txBody>
          <a:bodyPr/>
          <a:lstStyle/>
          <a:p>
            <a:pPr algn="ctr"/>
            <a:r>
              <a:rPr lang="de-DE" sz="5400" dirty="0" smtClean="0"/>
              <a:t>Vielen Dank für Ihre Aufmerksamkeit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27. August </a:t>
            </a:r>
            <a:r>
              <a:rPr lang="de-DE" dirty="0" smtClean="0"/>
              <a:t>2019 / Fr. Ringeisen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196816" y="5377239"/>
            <a:ext cx="7753350" cy="230832"/>
          </a:xfrm>
        </p:spPr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35168" y="1668727"/>
            <a:ext cx="998788" cy="95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lang="de-DE" sz="7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1438" y="447476"/>
            <a:ext cx="7640176" cy="55746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Weshalb dieser Termin?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363538" algn="l"/>
              </a:tabLst>
              <a:defRPr/>
            </a:pPr>
            <a:r>
              <a:rPr lang="de-DE" sz="24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u="sng" dirty="0">
                <a:solidFill>
                  <a:srgbClr val="000000"/>
                </a:solidFill>
                <a:latin typeface="Arial" charset="0"/>
              </a:rPr>
              <a:t>Eltern</a:t>
            </a: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363538" algn="l"/>
              </a:tabLst>
              <a:defRPr/>
            </a:pPr>
            <a:endParaRPr lang="de-DE" sz="1800" u="sng" dirty="0">
              <a:solidFill>
                <a:srgbClr val="000000"/>
              </a:solidFill>
              <a:latin typeface="Arial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Als Eltern sind Sie Ansprechpartner, Helfer, 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Tipp-Geber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und</a:t>
            </a:r>
            <a:endParaRPr lang="de-DE" sz="1800" dirty="0">
              <a:solidFill>
                <a:srgbClr val="000000"/>
              </a:solidFill>
              <a:latin typeface="Arial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Mit-Planer 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bei der Berufswahl Ihrer Kinder</a:t>
            </a:r>
          </a:p>
          <a:p>
            <a:pPr marL="522288"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endParaRPr lang="de-DE" sz="1800" dirty="0">
              <a:solidFill>
                <a:srgbClr val="000000"/>
              </a:solidFill>
              <a:latin typeface="Arial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363538" algn="l"/>
              </a:tabLst>
              <a:defRPr/>
            </a:pPr>
            <a:r>
              <a:rPr lang="de-DE" sz="1800" u="sng" dirty="0">
                <a:solidFill>
                  <a:srgbClr val="000000"/>
                </a:solidFill>
                <a:latin typeface="Arial" charset="0"/>
              </a:rPr>
              <a:t> Zeitpunkt im Schul- und Ausbildungsjahr</a:t>
            </a: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363538" algn="l"/>
              </a:tabLst>
              <a:defRPr/>
            </a:pPr>
            <a:endParaRPr lang="de-DE" sz="1800" u="sng" dirty="0">
              <a:solidFill>
                <a:srgbClr val="000000"/>
              </a:solidFill>
              <a:latin typeface="Arial" charset="0"/>
            </a:endParaRPr>
          </a:p>
          <a:p>
            <a:pPr marL="522288"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Ihre Kinder sollen frühzeitig Ihr berufliches Ziel kennen</a:t>
            </a:r>
          </a:p>
          <a:p>
            <a:pPr marL="522288"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endParaRPr lang="de-DE" sz="1800" dirty="0">
              <a:solidFill>
                <a:srgbClr val="000000"/>
              </a:solidFill>
              <a:latin typeface="Arial" charset="0"/>
            </a:endParaRPr>
          </a:p>
          <a:p>
            <a:pPr marL="522288"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Ihre Kinder sollen sich ohne Zeitdruck entscheiden können</a:t>
            </a:r>
          </a:p>
          <a:p>
            <a:pPr marL="522288"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endParaRPr lang="de-DE" sz="1800" dirty="0">
              <a:solidFill>
                <a:srgbClr val="000000"/>
              </a:solidFill>
              <a:latin typeface="Arial" charset="0"/>
            </a:endParaRPr>
          </a:p>
          <a:p>
            <a:pPr marL="522288"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363538" algn="l"/>
              </a:tabLst>
              <a:defRPr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Ihre Kinder sollen die Wege kennen, die zu diesem Ziel führen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Arial"/>
              </a:rPr>
              <a:t>	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Arial"/>
              </a:rPr>
              <a:t>	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Wolkenförmige Legende 1"/>
          <p:cNvSpPr/>
          <p:nvPr/>
        </p:nvSpPr>
        <p:spPr>
          <a:xfrm rot="2681351">
            <a:off x="7418164" y="4519817"/>
            <a:ext cx="1241999" cy="1322033"/>
          </a:xfrm>
          <a:prstGeom prst="cloudCallout">
            <a:avLst/>
          </a:prstGeom>
          <a:noFill/>
          <a:ln w="2095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AutoShape 2" descr="Bildergebnis für strichmännchen kin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8152" y="1317825"/>
            <a:ext cx="4324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96" y="5040697"/>
            <a:ext cx="1286809" cy="14190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330138" y="4913067"/>
            <a:ext cx="14180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Was ist mir wichtig?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556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1438" y="447476"/>
            <a:ext cx="7640176" cy="55746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Wichtige Termine bei der Berufswahl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u="sng" dirty="0">
                <a:solidFill>
                  <a:srgbClr val="000000"/>
                </a:solidFill>
                <a:latin typeface="Arial" panose="020B0604020202020204" pitchFamily="34" charset="0"/>
              </a:rPr>
              <a:t>Für Schüler </a:t>
            </a:r>
            <a:r>
              <a:rPr lang="de-DE" altLang="de-DE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in Klasse 8:</a:t>
            </a:r>
            <a:endParaRPr lang="de-DE" altLang="de-DE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Betriebspraktikum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</a:rPr>
              <a:t>Mai 2020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Bewerbungsbeginn bei Großbetrieben ab Mai </a:t>
            </a: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2020</a:t>
            </a: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Bewerbungsbeginn bei kleineren und mittleren Betrieben 	September </a:t>
            </a: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2020,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gleichzeitig Bewerbungsende bei 	Großbetrieben</a:t>
            </a: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Anmeldung an weiterführenden Schulen im Februar </a:t>
            </a:r>
            <a:r>
              <a:rPr lang="de-DE" alt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2021</a:t>
            </a: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Arial"/>
              </a:rPr>
              <a:t>	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Arial"/>
              </a:rPr>
              <a:t>	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0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1438" y="447476"/>
            <a:ext cx="7640176" cy="55746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Frühe berufliche Orientierung wichtig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u="sng" dirty="0">
                <a:solidFill>
                  <a:srgbClr val="FF0000"/>
                </a:solidFill>
                <a:latin typeface="Arial" panose="020B0604020202020204" pitchFamily="34" charset="0"/>
              </a:rPr>
              <a:t>Orientieren in Klassen 7-8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Eigene Stärken, Interessen, Neigungen und Werte erkunden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Selbst- und Fremdeinschätzungen vergleichen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Informationen über Berufe, Ausbildungswege und  </a:t>
            </a:r>
            <a:r>
              <a:rPr lang="de-DE" altLang="de-DE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Ausbildungsbedingungen </a:t>
            </a: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sammeln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Geeignete Berufe identifizieren und eingrenzen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erste praktische Erfahrungen sammeln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u="sng" dirty="0">
                <a:solidFill>
                  <a:srgbClr val="FF0000"/>
                </a:solidFill>
                <a:latin typeface="Arial" panose="020B0604020202020204" pitchFamily="34" charset="0"/>
              </a:rPr>
              <a:t>Entscheiden zum Ende Klasse 8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Entscheidung für Wunschberuf(e)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weiter Schule notwendig oder frühzeitige Bewerbung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u="sng" dirty="0">
                <a:solidFill>
                  <a:srgbClr val="FF0000"/>
                </a:solidFill>
                <a:latin typeface="Arial" panose="020B0604020202020204" pitchFamily="34" charset="0"/>
              </a:rPr>
              <a:t>Bewerben ab Beginn Klasse 9</a:t>
            </a:r>
          </a:p>
          <a:p>
            <a:pPr lvl="0" eaLnBrk="0" hangingPunc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 alternative Anmeldung an Schulen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Arial"/>
              </a:rPr>
              <a:t>	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Arial"/>
              </a:rPr>
              <a:t>	</a:t>
            </a: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6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Schulpflicht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80903" y="1770003"/>
            <a:ext cx="7690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altLang="de-DE" sz="1800" u="sng" dirty="0"/>
              <a:t>Regelschulpflicht / Vollzeitschulpflicht</a:t>
            </a:r>
          </a:p>
          <a:p>
            <a:pPr lvl="1">
              <a:lnSpc>
                <a:spcPct val="80000"/>
              </a:lnSpc>
            </a:pPr>
            <a:r>
              <a:rPr lang="de-DE" altLang="de-DE" sz="1800" dirty="0" smtClean="0"/>
              <a:t>hat </a:t>
            </a:r>
            <a:r>
              <a:rPr lang="de-DE" altLang="de-DE" sz="1800" dirty="0"/>
              <a:t>erfüllt, wer 9 Jahre die Schule besucht hat </a:t>
            </a:r>
          </a:p>
          <a:p>
            <a:pPr lvl="1">
              <a:lnSpc>
                <a:spcPct val="80000"/>
              </a:lnSpc>
            </a:pPr>
            <a:endParaRPr lang="de-DE" altLang="de-DE" sz="1800" dirty="0"/>
          </a:p>
          <a:p>
            <a:pPr>
              <a:lnSpc>
                <a:spcPct val="80000"/>
              </a:lnSpc>
            </a:pPr>
            <a:r>
              <a:rPr lang="de-DE" altLang="de-DE" sz="1800" u="sng" dirty="0" smtClean="0"/>
              <a:t>10-jährige Schulpflicht (Berufsschulpflicht)</a:t>
            </a:r>
          </a:p>
          <a:p>
            <a:pPr lvl="1">
              <a:lnSpc>
                <a:spcPct val="80000"/>
              </a:lnSpc>
            </a:pPr>
            <a:r>
              <a:rPr lang="de-DE" altLang="de-DE" sz="1800" dirty="0" smtClean="0">
                <a:sym typeface="Wingdings" panose="05000000000000000000" pitchFamily="2" charset="2"/>
              </a:rPr>
              <a:t></a:t>
            </a:r>
            <a:r>
              <a:rPr lang="de-DE" altLang="de-DE" sz="1800" dirty="0" smtClean="0"/>
              <a:t>besteht, wenn man unter 18 Jahre alt ist und keine Mittlere Reife erworben hat</a:t>
            </a:r>
          </a:p>
          <a:p>
            <a:pPr lvl="1">
              <a:lnSpc>
                <a:spcPct val="80000"/>
              </a:lnSpc>
            </a:pPr>
            <a:r>
              <a:rPr lang="de-DE" altLang="de-DE" sz="1800" dirty="0" smtClean="0">
                <a:sym typeface="Wingdings" panose="05000000000000000000" pitchFamily="2" charset="2"/>
              </a:rPr>
              <a:t></a:t>
            </a:r>
            <a:r>
              <a:rPr lang="de-DE" altLang="de-DE" sz="1800" dirty="0" smtClean="0"/>
              <a:t>Ihr Sohn / Ihre Tochter muss eine Berufsfachschule oder eine Ausbildung absolvieren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de-DE" altLang="de-DE" sz="1800" dirty="0" smtClean="0">
                <a:sym typeface="Wingdings" panose="05000000000000000000" pitchFamily="2" charset="2"/>
              </a:rPr>
              <a:t> er/sie darf also nicht „arbeiten“ (kein 450-€</a:t>
            </a:r>
            <a:r>
              <a:rPr lang="de-DE" altLang="de-DE" sz="1800" dirty="0" err="1" smtClean="0">
                <a:sym typeface="Wingdings" panose="05000000000000000000" pitchFamily="2" charset="2"/>
              </a:rPr>
              <a:t>uro</a:t>
            </a:r>
            <a:r>
              <a:rPr lang="de-DE" altLang="de-DE" sz="1800" dirty="0" smtClean="0">
                <a:sym typeface="Wingdings" panose="05000000000000000000" pitchFamily="2" charset="2"/>
              </a:rPr>
              <a:t>-Job, keine Beschäftigung in Teilzeit/Vollzeit)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193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9353" y="452826"/>
            <a:ext cx="7758839" cy="732173"/>
          </a:xfrm>
        </p:spPr>
        <p:txBody>
          <a:bodyPr/>
          <a:lstStyle/>
          <a:p>
            <a:r>
              <a:rPr lang="de-DE" altLang="de-DE" dirty="0">
                <a:solidFill>
                  <a:schemeClr val="accent1"/>
                </a:solidFill>
                <a:latin typeface="Verdana" panose="020B0604030504040204" pitchFamily="34" charset="0"/>
              </a:rPr>
              <a:t>Erwerb des mittleren Bildungsabschlusses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80903" y="1770003"/>
            <a:ext cx="76902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Jugendliche mit Hauptschulabschluss können über eine Berufsausbildung die Mittlere Reife erwerben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gleichwertig mit dem rein schulischen Erwerb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ohne zusätzlicher Schulbesuch (außer Berufsschule)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gleichzeitiger Berufsabschluss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de-DE" altLang="de-D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de-D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Für praktisch orientierte Jugendliche eine Gelegenheit, die Mittlere Reife zu erlangen!</a:t>
            </a:r>
            <a:endParaRPr lang="de-DE" altLang="de-D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Nach dem HSA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657939" y="4421923"/>
            <a:ext cx="2544024" cy="1589577"/>
          </a:xfrm>
          <a:prstGeom prst="rect">
            <a:avLst/>
          </a:prstGeom>
          <a:solidFill>
            <a:schemeClr val="bg1"/>
          </a:solidFill>
          <a:ln w="2095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888871" y="265195"/>
            <a:ext cx="4191754" cy="8402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Achtung!!!! Diese Angaben sind ohne Gewähr. Endgültige Informationen des Ministeriums stehen noch aus. </a:t>
            </a:r>
            <a:endParaRPr lang="de-DE" sz="18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/>
          <a:srcRect l="31434" t="30545" r="17044" b="15231"/>
          <a:stretch/>
        </p:blipFill>
        <p:spPr>
          <a:xfrm>
            <a:off x="48461" y="1133797"/>
            <a:ext cx="9080624" cy="539256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309743" y="5839864"/>
            <a:ext cx="3802456" cy="216434"/>
          </a:xfrm>
          <a:prstGeom prst="rect">
            <a:avLst/>
          </a:prstGeom>
          <a:solidFill>
            <a:srgbClr val="00B0F0"/>
          </a:solidFill>
          <a:ln w="2095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Wegfall </a:t>
            </a:r>
            <a:r>
              <a:rPr lang="de-DE" sz="1200" dirty="0" err="1" smtClean="0">
                <a:solidFill>
                  <a:schemeClr val="tx1"/>
                </a:solidFill>
              </a:rPr>
              <a:t>Quali</a:t>
            </a:r>
            <a:r>
              <a:rPr lang="de-DE" sz="1200" dirty="0" smtClean="0">
                <a:solidFill>
                  <a:schemeClr val="tx1"/>
                </a:solidFill>
              </a:rPr>
              <a:t> / HSA+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890415" y="4431803"/>
            <a:ext cx="2083666" cy="243181"/>
          </a:xfrm>
          <a:prstGeom prst="rect">
            <a:avLst/>
          </a:prstGeom>
          <a:solidFill>
            <a:srgbClr val="00B0F0"/>
          </a:solidFill>
          <a:ln w="2095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001697" y="4430302"/>
            <a:ext cx="328187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Übergang BF I, BF II </a:t>
            </a:r>
            <a:r>
              <a:rPr lang="de-DE" sz="1100" dirty="0" smtClean="0">
                <a:sym typeface="Wingdings" panose="05000000000000000000" pitchFamily="2" charset="2"/>
              </a:rPr>
              <a:t> 3,0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2880852" y="3110079"/>
            <a:ext cx="2761784" cy="338554"/>
          </a:xfrm>
          <a:prstGeom prst="rect">
            <a:avLst/>
          </a:prstGeom>
          <a:solidFill>
            <a:srgbClr val="DCDCDE"/>
          </a:solidFill>
          <a:ln>
            <a:solidFill>
              <a:srgbClr val="DCDCDE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600" b="1" dirty="0" smtClean="0"/>
              <a:t>Berufsfachschule I und II</a:t>
            </a:r>
            <a:endParaRPr lang="de-DE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880852" y="3720340"/>
            <a:ext cx="1209367" cy="258532"/>
          </a:xfrm>
          <a:prstGeom prst="rect">
            <a:avLst/>
          </a:prstGeom>
          <a:solidFill>
            <a:srgbClr val="DCDCDE"/>
          </a:solidFill>
          <a:ln>
            <a:solidFill>
              <a:srgbClr val="DCDCDE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kaufmännisch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381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Nach dem mittleren Bildungsabschluss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Infoabend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0135" t="7789" r="11003" b="4091"/>
          <a:stretch/>
        </p:blipFill>
        <p:spPr>
          <a:xfrm>
            <a:off x="332098" y="1118542"/>
            <a:ext cx="8513349" cy="53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alt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nn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co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siness 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>
        <a:normAutofit/>
      </a:bodyPr>
      <a:lstStyle>
        <a:defPPr>
          <a:defRPr sz="40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Business Trenn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sines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UI/_rels/customUI14.xml.rels><?xml version="1.0" encoding="UTF-8" standalone="yes"?>
<Relationships xmlns="http://schemas.openxmlformats.org/package/2006/relationships"><Relationship Id="Inhalt" Type="http://schemas.openxmlformats.org/officeDocument/2006/relationships/image" Target="images/Inhalt.png"/><Relationship Id="LG_20101" Type="http://schemas.openxmlformats.org/officeDocument/2006/relationships/image" Target="images/LG_20101.png"/><Relationship Id="LG_30101" Type="http://schemas.openxmlformats.org/officeDocument/2006/relationships/image" Target="images/LG_30101.png"/><Relationship Id="LG_05100" Type="http://schemas.openxmlformats.org/officeDocument/2006/relationships/image" Target="images/LG_05100.png"/><Relationship Id="Button_Berichtsansichtt" Type="http://schemas.openxmlformats.org/officeDocument/2006/relationships/image" Target="images/Button_Berichtsansichtt.png"/><Relationship Id="LG_10101" Type="http://schemas.openxmlformats.org/officeDocument/2006/relationships/image" Target="images/LG_10101.png"/><Relationship Id="haken" Type="http://schemas.openxmlformats.org/officeDocument/2006/relationships/image" Target="images/haken0.png"/><Relationship Id="LG_96901" Type="http://schemas.openxmlformats.org/officeDocument/2006/relationships/image" Target="images/LG_96901.png"/><Relationship Id="Trennfolie-70mm" Type="http://schemas.openxmlformats.org/officeDocument/2006/relationships/image" Target="images/Trennfolie-70mm0.png"/><Relationship Id="PrintPreviewControl_698" Type="http://schemas.openxmlformats.org/officeDocument/2006/relationships/image" Target="images/PrintPreviewControl_698.png"/><Relationship Id="LG_01900" Type="http://schemas.openxmlformats.org/officeDocument/2006/relationships/image" Target="images/LG_01900.png"/><Relationship Id="Saveas" Type="http://schemas.openxmlformats.org/officeDocument/2006/relationships/image" Target="images/Saveas.png"/><Relationship Id="LG_96701" Type="http://schemas.openxmlformats.org/officeDocument/2006/relationships/image" Target="images/LG_96701.png"/><Relationship Id="LG_90101" Type="http://schemas.openxmlformats.org/officeDocument/2006/relationships/image" Target="images/LG_90101.png"/><Relationship Id="LG_02200" Type="http://schemas.openxmlformats.org/officeDocument/2006/relationships/image" Target="images/LG_02200.png"/><Relationship Id="BA_Logo" Type="http://schemas.openxmlformats.org/officeDocument/2006/relationships/image" Target="images/BA_Logo0.png"/><Relationship Id="printer_16xLG" Type="http://schemas.openxmlformats.org/officeDocument/2006/relationships/image" Target="images/printer_16xLG.png"/><Relationship Id="LG_60101" Type="http://schemas.openxmlformats.org/officeDocument/2006/relationships/image" Target="images/LG_60101.png"/><Relationship Id="LG_70101" Type="http://schemas.openxmlformats.org/officeDocument/2006/relationships/image" Target="images/LG_70101.png"/><Relationship Id="LG_00001" Type="http://schemas.openxmlformats.org/officeDocument/2006/relationships/image" Target="images/LG_00001.png"/><Relationship Id="LG_02500" Type="http://schemas.openxmlformats.org/officeDocument/2006/relationships/image" Target="images/LG_02500.png"/><Relationship Id="Titel-70mm" Type="http://schemas.openxmlformats.org/officeDocument/2006/relationships/image" Target="images/Titel-70mm0.png"/><Relationship Id="rId" Type="http://schemas.openxmlformats.org/officeDocument/2006/relationships/image" Target="images/LG_02200.jpg"/><Relationship Id="LG_40101" Type="http://schemas.openxmlformats.org/officeDocument/2006/relationships/image" Target="images/LG_40101.png"/><Relationship Id="LG_50101" Type="http://schemas.openxmlformats.org/officeDocument/2006/relationships/image" Target="images/LG_50101.png"/></Relationships>
</file>

<file path=customUI/customUI14.xml><?xml version="1.0" encoding="utf-8"?>
<customUI xmlns="http://schemas.microsoft.com/office/2009/07/customui" onLoad="rx_OnLoad">
  <ribbon startFromScratch="true">
    <!-- Anfang Symbolleiste für Schnellzugriff -->
    <qat>
      <documentControls>
        <button idMso="FileNewDefault"/>
        <button idMso="FileOpen"/>
        <button idMso="FileSave"/>
        <button idMso="FileClose"/>
        <separator id="Separator"/>
        <button id="btnQuickPresdruck" imageMso="FilePrint" label="Präsentationsdruck" onAction="btnPres_onAction"/>
        <button id="btnQuickDirektdruck" imageMso="FilePrintQuick" label="Öko-Direktdruck" onAction="btnDruck_onAction"/>
        <separator id="Separator2"/>
        <button idMso="FileSendAsAttachment"/>
        <separator id="Separator3"/>
        <control idMso="Undo"/>
        <control idMso="Redo"/>
      </documentControls>
    </qat>
    <!-- Ende Symbolleiste für Schnellzugriff -->
    <!-- Anfang spezifische Gruppe für Absatzformatierung -->
    <tabs>
      <tab idMso="TabHome" visible="true">
        <!-- Standardgruppe Absatzformatierung ausschalten -->
        <group idMso="GroupParagraph" visible="false"/>
        <!-- Anfang Eigene Gruppe für Absatzformatierung -->
        <group id="NewGroupParagraph" label="Absatz" visible="true" insertAfterMso="GroupFont">
          <button id="TabHome_btnIndDec" label=" " imageMso="IndentDecrease" onAction="btnIndDec_onAction"/>
          <button id="TabHome_btnIndInc" label=" " imageMso="IndentIncrease" onAction="btnIndInc_onAction"/>
          <toggleButton idMso="AlignLeft" visible="true"/>
          <toggleButton idMso="AlignCenter" visible="true"/>
          <toggleButton idMso="AlignRight" visible="true"/>
          <button idMso="PowerPointParagraphDialog" visible="true"/>
        </group>
        <!-- Anfang Eigene Gruppe für Absatzformatierung -->
      </tab>
      <tab idMso="TabInsert" visible="true"/>
      <tab idMso="TabDeveloper" visible="false"/>
      <tab idMso="TabView" visible="true"/>
      <tab idMso="TabAddIns" visible="false"/>
      <tab idMso="TabDesign" visible="true"/>
      <tab idMso="TabReview" visible="true"/>
      <tab idMso="TabSlideShow" visible="true"/>
      <tab idMso="TabTransitions" visible="true"/>
      <tab idMso="TabAnimations" visible="true"/>
      <tab idMso="TabBroadcastPresentation" visible="false"/>
      <tab idMso="TabHandoutMaster" visible="false"/>
      <tab idMso="TabNotesMaster" visible="false"/>
      <tab idMso="TabBackgroundRemoval" visible="false"/>
      <tab idMso="TabSlideMasterHome" visible="false"/>
      <tab idMso="TabOnlineMeeting" visible="false"/>
      <tab idMso="TabView">
        <group idMso="GroupMacros" visible="false"/>
      </tab>
      <tab idMso="TabDesign">
        <group idMso="GroupSlideThemes" visible="false"/>
      </tab>
      <!-- Anfang Ribbon für PPT-Master -->
      <tab id="BA_Folienmaster" label="BA-Design" tag="BA-Design" insertBeforeMso="TabHome">
        <group id="Logoauswahl" label="Logos" autoScale="true">
          <gallery id="galLogo" label="Logo-Auswahl" image="BA_Logo" size="large" columns="1" screentip="Logo-Auswahl" supertip="Einfügen des gewünschten Dienststellenlogos." onAction="galLogo_onAction">
            <item id="_00001" image="LG_00001" screentip="Bundesagentur für Arbeit"/>
            <item id="_01900" image="LG_01900" screentip="Service-Haus"/>
            <item id="_02200" image="LG_02200" screentip="IT-Systemhaus"/>
            <item id="_02500" image="LG_02500" screentip="Familienkasse Direktion"/>
            <item id="_05100" image="LG_05100" screentip="Führungsakademie der BA"/>
            <item id="_10101" image="LG_10101" screentip="Regionaldirektion Nord"/>
            <item id="_20101" image="LG_20101" screentip="Regionaldirektion Niedersachsen-Bremen"/>
            <item id="_90101" image="LG_90101" screentip="Regionaldirektion Berlin-Brandenburg"/>
            <item id="_30101" image="LG_30101" screentip="Regionaldirektion Nordrhein-Westfalen"/>
            <item id="_96701" image="LG_96701" screentip="Regionaldirektion Sachsen-Anhalt-Thüringen"/>
            <item id="_96901" image="LG_96901" screentip="Regionaldirektion Sachsen"/>
            <item id="_40101" image="LG_40101" screentip="Regionaldirektion Hessen"/>
            <item id="_50101" image="LG_50101" screentip="Regionaldirektion Rheinland-Pfalz-Saarland"/>
            <item id="_60101" image="LG_60101" screentip="Regionaldirektion Baden-Württemberg"/>
            <item id="_70101" image="LG_70101" screentip="Regionaldirektion Bayern"/>
            <button id="_00000" image="BA_Logo" label="weitere Logos ..." onAction="btnLogo_onChange" screentip="Weitere Logos aufrufen!"/>
          </gallery>
        </group>
        <group id="InEx" label="Klassifizierung" autoScale="true">
          <checkBox id="cbStandard" label="Standard" onAction="cbStandard_onAction" getPressed="cbStandard_getPressed" screentip="Standard"/>
          <checkBox id="cbExtern" label="Intern" onAction="cbExtern_onAction" getPressed="cbExtern_getPressed" screentip="Intern"/>
          <checkBox id="cbVertraulich" label="Vertraulich" onAction="cbVertraulich_onAction" getPressed="cbVertraulich_getPressed" screentip="Vertraulich"/>
        </group>
        <group id="BA_Bilderauswahl" label="BA Bilder" autoScale="true">
          <gallery id="BAPicGallery" label="Bildauswahl" screentip="Bildauswahl" supertip="Einfügen eine Bildes aus der Bildauswahl der BA." image="Titel-70mm" size="large" columns="1">
            <button id="TitelBild" label="Bild für Titelfolie auswählen" image="Titel-70mm" onAction="EinfuegenBildAufTitelfolie"/>
            <button id="TrennBild_auswaehlen" label="Bild für Trennfolie auswählen" image="Trennfolie-70mm" onAction="BildAufTrennfolieEinfügen"/>
          </gallery>
        </group>
        <group id="SlideGalleries" label="BA Folien">
          <menu id="men1" label="Neue BA Folie" imageMso="SlideNewGallery" size="large">
            <button id="btnNeueInhaltsFolie" label="Neue Inhaltsfolie einfügen" image="Inhalt" onAction="InhaltsfolieEinfügen"/>
            <menu id="men2" label="Neue Trennfolie..." image="Trennfolie-70mm">
              <button id="btnTrennOhne" label="Trennfolie ohne Bild" image="Trennfolie-70mm" onAction="TrennfolieEinfügenOhne"/>
              <button id="btnTrennMit" label="Trennfolie mit Bild" image="Trennfolie-70mm" onAction="TrennfolieEinfügen"/>
            </menu>
            <menu id="men3" label="Neue Titelfolie..." image="Titel-70mm">
              <button id="btnTitelOhne" label="Titelfolie ohne Bild" image="Titel-70mm" onAction="TitelfolieEinfügenOhne"/>
              <button id="btnTitelMit" label="Titelfolie mit Bild" image="Titel-70mm" onAction="TitelfolieEinfügen"/>
            </menu>
            <button id="btnInhaltsverzeichnis" label="Inhaltsverzeichnis einfügen" image="Inhalt" onAction="InhaltsVerzeichnis"/>
            <button id="btnSchlussfolie" label="Schlussfolie einfügen" image="Inhalt" onAction="SchlussfolieEinfuegen"/>
          </menu>
        </group>
        <group id="BA_Inserts" label="Layout">
          <button id="btnTextBox" imageMso="TextBoxInsert" label="Textbox" size="normal" screentip="Textbox" supertip="Einfügen der formatierten Standard-Textbox." onAction="btnTextBox_onAction" keytip="B"/>
          <button id="btnPicBox" imageMso="PictureInsertFromFile" label="Bild einfügen" size="normal" screentip="Bildbox" supertip="Einfügen eines Bildes mit passender Montage in den Satzspiegel." onAction="btnPicBox_onAction" keytip="P"/>
        </group>
        <group id="grpBullets" label="Text-Einzug" autoScale="true">
          <button id="btnIndDec" size="normal" label="Verkleinern" imageMso="IndentIncrease" screentip="Verkleinern" supertip="Die Einzugsebene des Absatzes verkleinern." onAction="btnIndDec_onAction"/>
          <button id="btnIndInc" size="normal" label="Erhöhen" imageMso="IndentDecrease" screentip="Erhöhen" supertip="Die Einzugsebene des Absatzes erhöhen." onAction="btnIndInc_onAction"/>
        </group>
        <group id="Druckansicht" label="Business- und Präsentationsansicht wechseln" autoScale="true">
          <toggleButton id="tgbPrint" size="large" getImage="tgbPrint_getImageMso" getLabel="tgbPrint_getLabel" getPressed="tgbPrint_getPressed" onAction="tgbPrint_onAction" getScreentip="tgbPrint_getScreentip" getSupertip="tgbPrint_getSupertip"/>
          <button id="btnPresdruck" size="large" imageMso="FilePrint" label="Präsentationsdruck" screentip="Präsentationsdruck" supertip="Achtung hoher Toner-Verbrauch! Ausdruck erfolgt im Design der Präsentation." onAction="btnPres_onAction"/>
          <button id="btnDirektdruck" size="large" imageMso="FilePrintQuick" label="Öko-Direktdruck" screentip="Ökodruck" supertip="Ausdruck erfolgt wirtschaftlich und ökologisch." onAction="btnDruck_onAction"/>
        </group>
        <group id="Tools" label="Tools" autoScale="true">
          <button id="btnKopie" size="normal" label="Kopie ohne Makros speichern" imageMso="Copy" onAction="KopieSpeichern" screentip="Kopie ohne Makros speichern" supertip="Speichert eine Kopie des Dokuments ohne Makros ab. Eine integrierte Unterstützung ist für dieses Dokument dann nicht mehr möglich."/>
          <button id="btnShowGuides" size="normal" label="Führungslinien ein-/ausschalten" imageMso="GridlinesProject" onAction="btnShowGuides_onAction" screentip="Führungslinienein/aus" supertip="Schaltet die Führungslinien allseits ein oder aus."/>
          <control idQ="AutoCorrect" size="normal" label="Autokorrektur aufrufen" imageMso="BuildingBlockProperties" visible="true" screentip="Autokorrektur" supertip="Aufruf der Eingabemaske Autokorrektur."/>
          <!--					<button id="btnMigration" size="large" label="Migration" imageMso="Help" onAction="btnMigration_onAction"/> -->
          <button id="btnAccessibility" size="normal" imageMso="BackgroundPageInsert" label="Test Barrierefreiheit" onAction="btnAccessibility_onAction" visible="true"/>
          <button id="btnShowHinweis" size="normal" label="Bearbeitungshinweis" imageMso="Help" onAction="btnHinweis_onAction" screentip="Bearbeitungshinweis" supertip="Enthält wichtige Hinweise und Fundorte zur Arbeit mit dem speziellen Folienmaster der BA."/>
        </group>
      </tab>
      <!-- Anfang Ribbon für PPT-Master -->
    </tabs>
  </ribbon>
  <backstage>
    <button idMso="FileSave" visible="true"/>
    <button idMso="FileSaveAs" visible="true"/>
    <button idMso="FileClose" visible="true"/>
    <button idMso="FileOpen" visible="true"/>
    <button idMso="ApplicationOptionsDialog" visible="false"/>
    <button idMso="FileExit" visible="true"/>
    <button idMso="FilePrintMenue" visible="false"/>
    <tab idMso="TabInfo" visible="true"/>
    <tab idMso="TabRecent" visible="true"/>
    <tab idMso="TabNew" visible="true"/>
    <tab idMso="TabPrint" visible="false"/>
    <tab idMso="TabShare" visible="true"/>
    <tab idMso="TabHelp" visible="true"/>
  </backstage>
  <contextMenus>
    <contextMenu idMso="ContextMenuSlideSync">
      <toggleButton id="Info1" label="Kontext-Menü: SlideSync"/>
    </contextMenu>
    <contextMenu idMso="ContextMenuSlideGap">
      <button idMso="SlideNew" visible="false"/>
      <gallery id="GapGallery" label="Neue BA Folie" screentip="CD konforme Folie einfügen" imageMso="SlideNewGallery" columns="1">
        <button id="SlideGap_NeueTitelFolie" label="Neue Titelfolie einfügen" image="Titel-70mm" onAction="TitelfolieEinfügen"/>
        <button id="SlideGap_NeueTrennFolie" label="Neue Trennfolie einfügen" image="Trennfolie-70mm" onAction="TrennfolieEinfügen"/>
        <button id="SlideGap_NeueInhaltsFolie" label="Neue Inhaltsfolie einfügen" image="Inhalt" onAction="InhaltsfolieEinfügen"/>
        <button id="SlideGap_Inhaltsverzeichnis" label="Inhaltsverzeichnis einfügen" image="Inhalt" onAction="InhaltsVerzeichnis"/>
      </gallery>
      <toggleButton id="Info2" label="Kontext-Menü: SlideGap"/>
    </contextMenu>
    <contextMenu idMso="ContextMenuSlideShow">
      <toggleButton id="Info3" label="Kontext-Menü: SlideShow"/>
    </contextMenu>
    <contextMenu idMso="ContextMenuSlideSorter">
      <toggleButton id="Info4" label="Kontext-Menü: SlideSorter"/>
    </contextMenu>
    <contextMenu idMso="ContextMenuThumbnail">
      <button idMso="SlideNew" visible="false"/>
      <gallery idMso="SlideLayoutGallery" visible="false"/>
      <gallery id="ThumbnailGallery" label="Neue BA Folie" screentip="CD konforme Folie einfügen" imageMso="SlideNewGallery" columns="1">
        <button id="Thumbnail_NeueTitelFolie" label="Neue Titelfolie einfügen" image="Titel-70mm" onAction="TitelfolieEinfügen"/>
        <button id="Thumbnail_NeueTrennFolie" label="Neue Trennfolie einfügen" image="Trennfolie-70mm" onAction="TrennfolieEinfügen"/>
        <button id="Thumbnail_NeueInhaltsFolie" label="Neue Inhaltsfolie einfügen" image="Inhalt" onAction="InhaltsfolieEinfügen"/>
        <button id="Thumbnail_Inhaltsverzeichnis" label="Inhaltsverzeichnis einfügen" image="Inhalt" onAction="InhaltsVerzeichnis"/>
      </gallery>
      <toggleButton id="Info5" label="Kontext-Menü: Thumbnail"/>
    </contextMenu>
    <contextMenu idMso="ContextMenuTextEdit">
      <gallery idMso="NumberingGallery" visible="false"/>
      <button idMso="CollapseAll" visible="false"/>
      <button id="info6" label="Kontext-Menü: TextEdit"/>
    </contextMenu>
    <contextMenu idMso="ContextMenuShape">
      <button id="info7" label="Kontext-Menü: Shape"/>
    </contextMenu>
    <contextMenu idMso="ContextMenuTextEditOutline">
      <button id="info8" label="Kontext-Menü: TextEditOutline"/>
    </contextMenu>
    <contextMenu idMso="ContextMenuPicture">
      <button id="info9" label="Kontext-Menü: Picture"/>
    </contextMenu>
    <contextMenu idMso="ContextMenuLabelSection">
      <button id="info10" label="Kontext-Menü: LabelSection"/>
    </contextMenu>
    <contextMenu idMso="ContextMenuNotesEditText">
      <button id="info11" label="Kontext-Menü: NotesEditText"/>
    </contextMenu>
    <contextMenu idMso="ContextMenuFrame">
      <button id="info12" label="Kontext-Menü: Frame"/>
    </contextMenu>
    <contextMenu idMso="ContextMenuSpell">
      <button id="info13" label="Kontext-Menü: Spell"/>
    </contextMenu>
    <contextMenu idMso="ContextMenuActiveXControl">
      <button id="info14" label="Kontext-Menü: ActiveXControl"/>
    </contextMenu>
    <contextMenu idMso="ContextMenuObjectEditSegment">
      <button id="info15" label="Kontext-Menü: ObjectEditSegment"/>
    </contextMenu>
    <contextMenu idMso="ContextMenuObjectsGroup">
      <button id="info16" label="Kontext-Menü: ObjectsGroup"/>
    </contextMenu>
  </contextMenus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Benutzerdefiniert</PresentationFormat>
  <Paragraphs>192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21</vt:i4>
      </vt:variant>
    </vt:vector>
  </HeadingPairs>
  <TitlesOfParts>
    <vt:vector size="33" baseType="lpstr">
      <vt:lpstr>Arial</vt:lpstr>
      <vt:lpstr>Verdana</vt:lpstr>
      <vt:lpstr>Wingdings</vt:lpstr>
      <vt:lpstr>Titelfolie</vt:lpstr>
      <vt:lpstr>Titelfolie ohne Bild</vt:lpstr>
      <vt:lpstr>Inhaltsfolien</vt:lpstr>
      <vt:lpstr>Trennfolie mit Bild</vt:lpstr>
      <vt:lpstr>Trennfolie ohne Bild</vt:lpstr>
      <vt:lpstr>Blanco</vt:lpstr>
      <vt:lpstr>Business Titelfolie</vt:lpstr>
      <vt:lpstr>Business Trennfolie</vt:lpstr>
      <vt:lpstr>Businessfolien</vt:lpstr>
      <vt:lpstr> Informationsveranstaltung an der Gemeinschaftsschule Bexbach</vt:lpstr>
      <vt:lpstr>Ihre Ansprechpartnerin </vt:lpstr>
      <vt:lpstr>Weshalb dieser Termin?  </vt:lpstr>
      <vt:lpstr>Wichtige Termine bei der Berufswahl   </vt:lpstr>
      <vt:lpstr>Frühe berufliche Orientierung wichtig    </vt:lpstr>
      <vt:lpstr>Schulpflicht</vt:lpstr>
      <vt:lpstr>Erwerb des mittleren Bildungsabschlusses</vt:lpstr>
      <vt:lpstr>Nach dem HSA</vt:lpstr>
      <vt:lpstr>Nach dem mittleren Bildungsabschluss</vt:lpstr>
      <vt:lpstr>Der Ausbildungsmarkt im Saarland</vt:lpstr>
      <vt:lpstr>Angebot der Berufsberatung</vt:lpstr>
      <vt:lpstr>Berufsorientierung durch den Berufsberater (konkrete Planung)</vt:lpstr>
      <vt:lpstr>Onlineangebot der Agentur für Arbeit</vt:lpstr>
      <vt:lpstr>BEWERBUNGSTRAINING</vt:lpstr>
      <vt:lpstr>BEWERBUNGSTRAINING</vt:lpstr>
      <vt:lpstr>BEWERBUNGSTRAINING</vt:lpstr>
      <vt:lpstr>BERUFENET</vt:lpstr>
      <vt:lpstr>BERUFENET</vt:lpstr>
      <vt:lpstr>Alternativen zum Schulbesuch oder der Ausbildung</vt:lpstr>
      <vt:lpstr>Fragen? </vt:lpstr>
      <vt:lpstr>Vielen Dank für Ihre Aufmerksamkeit 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BA-Design</dc:title>
  <dc:creator>Bundesagentur für Arbeit</dc:creator>
  <cp:lastModifiedBy>Ringeisen Maureen</cp:lastModifiedBy>
  <cp:revision>1720</cp:revision>
  <cp:lastPrinted>2019-09-03T09:06:56Z</cp:lastPrinted>
  <dcterms:created xsi:type="dcterms:W3CDTF">2006-11-23T14:48:20Z</dcterms:created>
  <dcterms:modified xsi:type="dcterms:W3CDTF">2019-09-03T09:31:09Z</dcterms:modified>
  <cp:contentStatus>Version 140410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ttonPressed">
    <vt:bool>false</vt:bool>
  </property>
  <property fmtid="{D5CDD505-2E9C-101B-9397-08002B2CF9AE}" pid="3" name="tgbDruckschalter">
    <vt:i4>0</vt:i4>
  </property>
  <property fmtid="{D5CDD505-2E9C-101B-9397-08002B2CF9AE}" pid="4" name="chkIntern">
    <vt:i4>0</vt:i4>
  </property>
  <property fmtid="{D5CDD505-2E9C-101B-9397-08002B2CF9AE}" pid="5" name="MasterVerNr">
    <vt:lpwstr>3.1g</vt:lpwstr>
  </property>
</Properties>
</file>